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3" r:id="rId2"/>
  </p:sldMasterIdLst>
  <p:notesMasterIdLst>
    <p:notesMasterId r:id="rId23"/>
  </p:notesMasterIdLst>
  <p:sldIdLst>
    <p:sldId id="1344" r:id="rId3"/>
    <p:sldId id="268" r:id="rId4"/>
    <p:sldId id="283" r:id="rId5"/>
    <p:sldId id="284" r:id="rId6"/>
    <p:sldId id="271" r:id="rId7"/>
    <p:sldId id="273" r:id="rId8"/>
    <p:sldId id="1346" r:id="rId9"/>
    <p:sldId id="274" r:id="rId10"/>
    <p:sldId id="286" r:id="rId11"/>
    <p:sldId id="278" r:id="rId12"/>
    <p:sldId id="279" r:id="rId13"/>
    <p:sldId id="1347" r:id="rId14"/>
    <p:sldId id="1348" r:id="rId15"/>
    <p:sldId id="1350" r:id="rId16"/>
    <p:sldId id="1351" r:id="rId17"/>
    <p:sldId id="1352" r:id="rId18"/>
    <p:sldId id="1353" r:id="rId19"/>
    <p:sldId id="1354" r:id="rId20"/>
    <p:sldId id="1357" r:id="rId21"/>
    <p:sldId id="1356" r:id="rId22"/>
  </p:sldIdLst>
  <p:sldSz cx="20104100" cy="11309350"/>
  <p:notesSz cx="20104100" cy="113093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me page et plan" id="{2E129013-443F-4321-8F54-85B0BD5E2C27}">
          <p14:sldIdLst>
            <p14:sldId id="1344"/>
            <p14:sldId id="268"/>
          </p14:sldIdLst>
        </p14:section>
        <p14:section name="Résumé opérationnel" id="{FFC2AE58-B98C-4409-98C8-82CAFBFCFAB9}">
          <p14:sldIdLst>
            <p14:sldId id="283"/>
            <p14:sldId id="284"/>
          </p14:sldIdLst>
        </p14:section>
        <p14:section name="Présentation des fondateurs" id="{6BDDCD2B-BD06-4E50-9BEF-D3BBBC5D68EC}">
          <p14:sldIdLst>
            <p14:sldId id="271"/>
            <p14:sldId id="273"/>
            <p14:sldId id="1346"/>
          </p14:sldIdLst>
        </p14:section>
        <p14:section name="Valeurs de l'entreprise" id="{E8423872-40D0-4578-BD11-F131F39DF5E9}">
          <p14:sldIdLst>
            <p14:sldId id="274"/>
            <p14:sldId id="286"/>
          </p14:sldIdLst>
        </p14:section>
        <p14:section name="Etude de marché" id="{83422E1F-F56F-44B8-9D05-E5589CBC7520}">
          <p14:sldIdLst>
            <p14:sldId id="278"/>
            <p14:sldId id="279"/>
          </p14:sldIdLst>
        </p14:section>
        <p14:section name="Stratégie marketing et commerciale" id="{E3321204-D47E-4D00-B2D5-4FB64884331B}">
          <p14:sldIdLst>
            <p14:sldId id="1347"/>
            <p14:sldId id="1348"/>
          </p14:sldIdLst>
        </p14:section>
        <p14:section name="Business Model" id="{6765E3EA-48B6-4448-B2E6-37B39BAE2EB7}">
          <p14:sldIdLst>
            <p14:sldId id="1350"/>
            <p14:sldId id="1351"/>
            <p14:sldId id="1352"/>
          </p14:sldIdLst>
        </p14:section>
        <p14:section name="Financement" id="{26E3C4D6-7243-43B2-9E3C-9AB4E9A673D8}">
          <p14:sldIdLst>
            <p14:sldId id="1353"/>
            <p14:sldId id="1354"/>
          </p14:sldIdLst>
        </p14:section>
        <p14:section name="Coordonnées" id="{437E6E82-63EC-4BBF-8989-E56DC702B935}">
          <p14:sldIdLst>
            <p14:sldId id="1357"/>
            <p14:sldId id="13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ssale Ennaciri" initials="WE" lastIdx="1" clrIdx="0">
    <p:extLst>
      <p:ext uri="{19B8F6BF-5375-455C-9EA6-DF929625EA0E}">
        <p15:presenceInfo xmlns:p15="http://schemas.microsoft.com/office/powerpoint/2012/main" userId="S::wennaciri@altermes.fr::9982f250-b7d1-48e6-bdaf-27db28f1ae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57D"/>
    <a:srgbClr val="69EAEC"/>
    <a:srgbClr val="FF6A6C"/>
    <a:srgbClr val="10659E"/>
    <a:srgbClr val="FFBE22"/>
    <a:srgbClr val="8D1838"/>
    <a:srgbClr val="007A5A"/>
    <a:srgbClr val="FFFFFF"/>
    <a:srgbClr val="000060"/>
    <a:srgbClr val="01D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3" autoAdjust="0"/>
    <p:restoredTop sz="94570" autoAdjust="0"/>
  </p:normalViewPr>
  <p:slideViewPr>
    <p:cSldViewPr>
      <p:cViewPr varScale="1">
        <p:scale>
          <a:sx n="43" d="100"/>
          <a:sy n="43" d="100"/>
        </p:scale>
        <p:origin x="1402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555C6-56D6-4E49-AA9B-EA43833462C6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41BC5-FDB4-4060-B114-57D1A659749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3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41BC5-FDB4-4060-B114-57D1A6597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64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41BC5-FDB4-4060-B114-57D1A65974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0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41BC5-FDB4-4060-B114-57D1A65974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2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41BC5-FDB4-4060-B114-57D1A6597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316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41BC5-FDB4-4060-B114-57D1A6597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130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41BC5-FDB4-4060-B114-57D1A6597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805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41BC5-FDB4-4060-B114-57D1A6597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53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41BC5-FDB4-4060-B114-57D1A6597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690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41BC5-FDB4-4060-B114-57D1A6597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50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4433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13C2-E06A-4AF1-BCE8-5F1BF384D007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535E-64EF-4683-8518-609F7E9E2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1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13C2-E06A-4AF1-BCE8-5F1BF384D007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535E-64EF-4683-8518-609F7E9E2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16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13C2-E06A-4AF1-BCE8-5F1BF384D007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535E-64EF-4683-8518-609F7E9E2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177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13C2-E06A-4AF1-BCE8-5F1BF384D007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535E-64EF-4683-8518-609F7E9E2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48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13C2-E06A-4AF1-BCE8-5F1BF384D007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535E-64EF-4683-8518-609F7E9E2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095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13C2-E06A-4AF1-BCE8-5F1BF384D007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535E-64EF-4683-8518-609F7E9E2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13C2-E06A-4AF1-BCE8-5F1BF384D007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535E-64EF-4683-8518-609F7E9E2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537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13C2-E06A-4AF1-BCE8-5F1BF384D007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535E-64EF-4683-8518-609F7E9E2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72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32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4189" b="0">
                <a:solidFill>
                  <a:srgbClr val="00338D"/>
                </a:solidFill>
                <a:latin typeface="Grotesque Light" panose="020B03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79C85E6F-8516-4DB7-AF01-1E4AB3FD0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9645" y="10706614"/>
            <a:ext cx="1047238" cy="600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346" kern="1200" smtClean="0">
                <a:solidFill>
                  <a:srgbClr val="00338D"/>
                </a:solidFill>
                <a:latin typeface="Grotesque" panose="020B0504020202020204" pitchFamily="34" charset="0"/>
                <a:ea typeface="+mn-ea"/>
                <a:cs typeface="+mn-cs"/>
              </a:defRPr>
            </a:lvl1pPr>
          </a:lstStyle>
          <a:p>
            <a:r>
              <a:rPr lang="fr-FR" dirty="0"/>
              <a:t>-</a:t>
            </a:r>
            <a:fld id="{BC5FA259-A622-4674-8240-CA366227689B}" type="slidenum">
              <a:rPr smtClean="0"/>
              <a:pPr/>
              <a:t>‹N°›</a:t>
            </a:fld>
            <a:r>
              <a:rPr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2434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8A03B521-2DA0-4ED0-9E41-B0442E13F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9645" y="10706614"/>
            <a:ext cx="1047238" cy="600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346" kern="1200" smtClean="0">
                <a:solidFill>
                  <a:srgbClr val="00338D"/>
                </a:solidFill>
                <a:latin typeface="Grotesque" panose="020B0504020202020204" pitchFamily="34" charset="0"/>
                <a:ea typeface="+mn-ea"/>
                <a:cs typeface="+mn-cs"/>
              </a:defRPr>
            </a:lvl1pPr>
          </a:lstStyle>
          <a:p>
            <a:r>
              <a:rPr lang="fr-FR" dirty="0"/>
              <a:t>-</a:t>
            </a:r>
            <a:fld id="{BC5FA259-A622-4674-8240-CA366227689B}" type="slidenum">
              <a:rPr smtClean="0"/>
              <a:pPr/>
              <a:t>‹N°›</a:t>
            </a:fld>
            <a:r>
              <a:rPr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3513723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Singul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5"/>
          <p:cNvSpPr>
            <a:spLocks noEditPoints="1"/>
          </p:cNvSpPr>
          <p:nvPr userDrawn="1"/>
        </p:nvSpPr>
        <p:spPr bwMode="auto">
          <a:xfrm>
            <a:off x="1270821" y="10655579"/>
            <a:ext cx="1044756" cy="306365"/>
          </a:xfrm>
          <a:custGeom>
            <a:avLst/>
            <a:gdLst>
              <a:gd name="T0" fmla="*/ 2941 w 3780"/>
              <a:gd name="T1" fmla="*/ 758 h 1518"/>
              <a:gd name="T2" fmla="*/ 2032 w 3780"/>
              <a:gd name="T3" fmla="*/ 0 h 1518"/>
              <a:gd name="T4" fmla="*/ 1962 w 3780"/>
              <a:gd name="T5" fmla="*/ 0 h 1518"/>
              <a:gd name="T6" fmla="*/ 1054 w 3780"/>
              <a:gd name="T7" fmla="*/ 691 h 1518"/>
              <a:gd name="T8" fmla="*/ 214 w 3780"/>
              <a:gd name="T9" fmla="*/ 788 h 1518"/>
              <a:gd name="T10" fmla="*/ 283 w 3780"/>
              <a:gd name="T11" fmla="*/ 1185 h 1518"/>
              <a:gd name="T12" fmla="*/ 694 w 3780"/>
              <a:gd name="T13" fmla="*/ 1501 h 1518"/>
              <a:gd name="T14" fmla="*/ 791 w 3780"/>
              <a:gd name="T15" fmla="*/ 1501 h 1518"/>
              <a:gd name="T16" fmla="*/ 1136 w 3780"/>
              <a:gd name="T17" fmla="*/ 1186 h 1518"/>
              <a:gd name="T18" fmla="*/ 1503 w 3780"/>
              <a:gd name="T19" fmla="*/ 1501 h 1518"/>
              <a:gd name="T20" fmla="*/ 1892 w 3780"/>
              <a:gd name="T21" fmla="*/ 1185 h 1518"/>
              <a:gd name="T22" fmla="*/ 2269 w 3780"/>
              <a:gd name="T23" fmla="*/ 1185 h 1518"/>
              <a:gd name="T24" fmla="*/ 2536 w 3780"/>
              <a:gd name="T25" fmla="*/ 1501 h 1518"/>
              <a:gd name="T26" fmla="*/ 2806 w 3780"/>
              <a:gd name="T27" fmla="*/ 1432 h 1518"/>
              <a:gd name="T28" fmla="*/ 3546 w 3780"/>
              <a:gd name="T29" fmla="*/ 1185 h 1518"/>
              <a:gd name="T30" fmla="*/ 2941 w 3780"/>
              <a:gd name="T31" fmla="*/ 0 h 1518"/>
              <a:gd name="T32" fmla="*/ 1023 w 3780"/>
              <a:gd name="T33" fmla="*/ 731 h 1518"/>
              <a:gd name="T34" fmla="*/ 895 w 3780"/>
              <a:gd name="T35" fmla="*/ 1156 h 1518"/>
              <a:gd name="T36" fmla="*/ 895 w 3780"/>
              <a:gd name="T37" fmla="*/ 691 h 1518"/>
              <a:gd name="T38" fmla="*/ 432 w 3780"/>
              <a:gd name="T39" fmla="*/ 691 h 1518"/>
              <a:gd name="T40" fmla="*/ 1023 w 3780"/>
              <a:gd name="T41" fmla="*/ 30 h 1518"/>
              <a:gd name="T42" fmla="*/ 1240 w 3780"/>
              <a:gd name="T43" fmla="*/ 1045 h 1518"/>
              <a:gd name="T44" fmla="*/ 1216 w 3780"/>
              <a:gd name="T45" fmla="*/ 1046 h 1518"/>
              <a:gd name="T46" fmla="*/ 1160 w 3780"/>
              <a:gd name="T47" fmla="*/ 961 h 1518"/>
              <a:gd name="T48" fmla="*/ 1231 w 3780"/>
              <a:gd name="T49" fmla="*/ 819 h 1518"/>
              <a:gd name="T50" fmla="*/ 1389 w 3780"/>
              <a:gd name="T51" fmla="*/ 929 h 1518"/>
              <a:gd name="T52" fmla="*/ 1807 w 3780"/>
              <a:gd name="T53" fmla="*/ 1156 h 1518"/>
              <a:gd name="T54" fmla="*/ 1807 w 3780"/>
              <a:gd name="T55" fmla="*/ 1156 h 1518"/>
              <a:gd name="T56" fmla="*/ 1932 w 3780"/>
              <a:gd name="T57" fmla="*/ 690 h 1518"/>
              <a:gd name="T58" fmla="*/ 1396 w 3780"/>
              <a:gd name="T59" fmla="*/ 1156 h 1518"/>
              <a:gd name="T60" fmla="*/ 1308 w 3780"/>
              <a:gd name="T61" fmla="*/ 690 h 1518"/>
              <a:gd name="T62" fmla="*/ 1932 w 3780"/>
              <a:gd name="T63" fmla="*/ 30 h 1518"/>
              <a:gd name="T64" fmla="*/ 2405 w 3780"/>
              <a:gd name="T65" fmla="*/ 1156 h 1518"/>
              <a:gd name="T66" fmla="*/ 2465 w 3780"/>
              <a:gd name="T67" fmla="*/ 877 h 1518"/>
              <a:gd name="T68" fmla="*/ 2840 w 3780"/>
              <a:gd name="T69" fmla="*/ 703 h 1518"/>
              <a:gd name="T70" fmla="*/ 2736 w 3780"/>
              <a:gd name="T71" fmla="*/ 1088 h 1518"/>
              <a:gd name="T72" fmla="*/ 2707 w 3780"/>
              <a:gd name="T73" fmla="*/ 691 h 1518"/>
              <a:gd name="T74" fmla="*/ 2061 w 3780"/>
              <a:gd name="T75" fmla="*/ 1156 h 1518"/>
              <a:gd name="T76" fmla="*/ 2840 w 3780"/>
              <a:gd name="T77" fmla="*/ 703 h 1518"/>
              <a:gd name="T78" fmla="*/ 3290 w 3780"/>
              <a:gd name="T79" fmla="*/ 1346 h 1518"/>
              <a:gd name="T80" fmla="*/ 3330 w 3780"/>
              <a:gd name="T81" fmla="*/ 1185 h 1518"/>
              <a:gd name="T82" fmla="*/ 3750 w 3780"/>
              <a:gd name="T83" fmla="*/ 1156 h 1518"/>
              <a:gd name="T84" fmla="*/ 3586 w 3780"/>
              <a:gd name="T85" fmla="*/ 1026 h 1518"/>
              <a:gd name="T86" fmla="*/ 2970 w 3780"/>
              <a:gd name="T87" fmla="*/ 1156 h 1518"/>
              <a:gd name="T88" fmla="*/ 3265 w 3780"/>
              <a:gd name="T89" fmla="*/ 804 h 1518"/>
              <a:gd name="T90" fmla="*/ 3596 w 3780"/>
              <a:gd name="T91" fmla="*/ 742 h 1518"/>
              <a:gd name="T92" fmla="*/ 2970 w 3780"/>
              <a:gd name="T93" fmla="*/ 3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780" h="1518">
                <a:moveTo>
                  <a:pt x="2941" y="0"/>
                </a:moveTo>
                <a:lnTo>
                  <a:pt x="2941" y="0"/>
                </a:lnTo>
                <a:lnTo>
                  <a:pt x="2941" y="758"/>
                </a:lnTo>
                <a:cubicBezTo>
                  <a:pt x="2914" y="779"/>
                  <a:pt x="2892" y="801"/>
                  <a:pt x="2871" y="825"/>
                </a:cubicBezTo>
                <a:lnTo>
                  <a:pt x="2871" y="0"/>
                </a:lnTo>
                <a:lnTo>
                  <a:pt x="2032" y="0"/>
                </a:lnTo>
                <a:lnTo>
                  <a:pt x="2032" y="690"/>
                </a:lnTo>
                <a:lnTo>
                  <a:pt x="1962" y="690"/>
                </a:lnTo>
                <a:lnTo>
                  <a:pt x="1962" y="0"/>
                </a:lnTo>
                <a:lnTo>
                  <a:pt x="1123" y="0"/>
                </a:lnTo>
                <a:lnTo>
                  <a:pt x="1123" y="691"/>
                </a:lnTo>
                <a:lnTo>
                  <a:pt x="1054" y="691"/>
                </a:lnTo>
                <a:lnTo>
                  <a:pt x="1054" y="0"/>
                </a:lnTo>
                <a:lnTo>
                  <a:pt x="214" y="0"/>
                </a:lnTo>
                <a:lnTo>
                  <a:pt x="214" y="788"/>
                </a:lnTo>
                <a:lnTo>
                  <a:pt x="0" y="1501"/>
                </a:lnTo>
                <a:lnTo>
                  <a:pt x="189" y="1501"/>
                </a:lnTo>
                <a:lnTo>
                  <a:pt x="283" y="1185"/>
                </a:lnTo>
                <a:lnTo>
                  <a:pt x="310" y="1185"/>
                </a:lnTo>
                <a:lnTo>
                  <a:pt x="467" y="1501"/>
                </a:lnTo>
                <a:lnTo>
                  <a:pt x="694" y="1501"/>
                </a:lnTo>
                <a:lnTo>
                  <a:pt x="543" y="1185"/>
                </a:lnTo>
                <a:lnTo>
                  <a:pt x="886" y="1185"/>
                </a:lnTo>
                <a:lnTo>
                  <a:pt x="791" y="1501"/>
                </a:lnTo>
                <a:lnTo>
                  <a:pt x="997" y="1501"/>
                </a:lnTo>
                <a:lnTo>
                  <a:pt x="1091" y="1186"/>
                </a:lnTo>
                <a:lnTo>
                  <a:pt x="1136" y="1186"/>
                </a:lnTo>
                <a:lnTo>
                  <a:pt x="1136" y="1185"/>
                </a:lnTo>
                <a:lnTo>
                  <a:pt x="1594" y="1185"/>
                </a:lnTo>
                <a:lnTo>
                  <a:pt x="1503" y="1501"/>
                </a:lnTo>
                <a:lnTo>
                  <a:pt x="1711" y="1501"/>
                </a:lnTo>
                <a:lnTo>
                  <a:pt x="1799" y="1185"/>
                </a:lnTo>
                <a:lnTo>
                  <a:pt x="1892" y="1185"/>
                </a:lnTo>
                <a:lnTo>
                  <a:pt x="1895" y="1501"/>
                </a:lnTo>
                <a:lnTo>
                  <a:pt x="2069" y="1501"/>
                </a:lnTo>
                <a:lnTo>
                  <a:pt x="2269" y="1185"/>
                </a:lnTo>
                <a:lnTo>
                  <a:pt x="2399" y="1185"/>
                </a:lnTo>
                <a:lnTo>
                  <a:pt x="2332" y="1501"/>
                </a:lnTo>
                <a:lnTo>
                  <a:pt x="2536" y="1501"/>
                </a:lnTo>
                <a:lnTo>
                  <a:pt x="2602" y="1185"/>
                </a:lnTo>
                <a:lnTo>
                  <a:pt x="2721" y="1185"/>
                </a:lnTo>
                <a:cubicBezTo>
                  <a:pt x="2716" y="1283"/>
                  <a:pt x="2741" y="1372"/>
                  <a:pt x="2806" y="1432"/>
                </a:cubicBezTo>
                <a:cubicBezTo>
                  <a:pt x="2885" y="1504"/>
                  <a:pt x="3006" y="1518"/>
                  <a:pt x="3096" y="1518"/>
                </a:cubicBezTo>
                <a:cubicBezTo>
                  <a:pt x="3219" y="1518"/>
                  <a:pt x="3347" y="1501"/>
                  <a:pt x="3476" y="1472"/>
                </a:cubicBezTo>
                <a:lnTo>
                  <a:pt x="3546" y="1185"/>
                </a:lnTo>
                <a:lnTo>
                  <a:pt x="3780" y="1185"/>
                </a:lnTo>
                <a:lnTo>
                  <a:pt x="3780" y="0"/>
                </a:lnTo>
                <a:lnTo>
                  <a:pt x="2941" y="0"/>
                </a:lnTo>
                <a:lnTo>
                  <a:pt x="2941" y="0"/>
                </a:lnTo>
                <a:close/>
                <a:moveTo>
                  <a:pt x="1023" y="731"/>
                </a:moveTo>
                <a:lnTo>
                  <a:pt x="1023" y="731"/>
                </a:lnTo>
                <a:lnTo>
                  <a:pt x="1011" y="772"/>
                </a:lnTo>
                <a:lnTo>
                  <a:pt x="900" y="1143"/>
                </a:lnTo>
                <a:lnTo>
                  <a:pt x="895" y="1156"/>
                </a:lnTo>
                <a:lnTo>
                  <a:pt x="528" y="1156"/>
                </a:lnTo>
                <a:lnTo>
                  <a:pt x="500" y="1095"/>
                </a:lnTo>
                <a:lnTo>
                  <a:pt x="895" y="691"/>
                </a:lnTo>
                <a:lnTo>
                  <a:pt x="641" y="691"/>
                </a:lnTo>
                <a:lnTo>
                  <a:pt x="332" y="1024"/>
                </a:lnTo>
                <a:lnTo>
                  <a:pt x="432" y="691"/>
                </a:lnTo>
                <a:lnTo>
                  <a:pt x="245" y="691"/>
                </a:lnTo>
                <a:lnTo>
                  <a:pt x="245" y="30"/>
                </a:lnTo>
                <a:lnTo>
                  <a:pt x="1023" y="30"/>
                </a:lnTo>
                <a:lnTo>
                  <a:pt x="1023" y="731"/>
                </a:lnTo>
                <a:lnTo>
                  <a:pt x="1023" y="731"/>
                </a:lnTo>
                <a:close/>
                <a:moveTo>
                  <a:pt x="1240" y="1045"/>
                </a:moveTo>
                <a:lnTo>
                  <a:pt x="1240" y="1045"/>
                </a:lnTo>
                <a:lnTo>
                  <a:pt x="1240" y="1045"/>
                </a:lnTo>
                <a:cubicBezTo>
                  <a:pt x="1232" y="1045"/>
                  <a:pt x="1225" y="1046"/>
                  <a:pt x="1216" y="1046"/>
                </a:cubicBezTo>
                <a:cubicBezTo>
                  <a:pt x="1205" y="1046"/>
                  <a:pt x="1196" y="1046"/>
                  <a:pt x="1187" y="1046"/>
                </a:cubicBezTo>
                <a:lnTo>
                  <a:pt x="1137" y="1046"/>
                </a:lnTo>
                <a:lnTo>
                  <a:pt x="1160" y="961"/>
                </a:lnTo>
                <a:lnTo>
                  <a:pt x="1171" y="918"/>
                </a:lnTo>
                <a:lnTo>
                  <a:pt x="1198" y="819"/>
                </a:lnTo>
                <a:cubicBezTo>
                  <a:pt x="1209" y="819"/>
                  <a:pt x="1221" y="819"/>
                  <a:pt x="1231" y="819"/>
                </a:cubicBezTo>
                <a:cubicBezTo>
                  <a:pt x="1244" y="819"/>
                  <a:pt x="1257" y="819"/>
                  <a:pt x="1270" y="819"/>
                </a:cubicBezTo>
                <a:cubicBezTo>
                  <a:pt x="1336" y="819"/>
                  <a:pt x="1378" y="823"/>
                  <a:pt x="1393" y="844"/>
                </a:cubicBezTo>
                <a:cubicBezTo>
                  <a:pt x="1404" y="860"/>
                  <a:pt x="1403" y="887"/>
                  <a:pt x="1389" y="929"/>
                </a:cubicBezTo>
                <a:cubicBezTo>
                  <a:pt x="1366" y="1001"/>
                  <a:pt x="1336" y="1038"/>
                  <a:pt x="1240" y="1045"/>
                </a:cubicBezTo>
                <a:close/>
                <a:moveTo>
                  <a:pt x="1807" y="1156"/>
                </a:moveTo>
                <a:lnTo>
                  <a:pt x="1807" y="1156"/>
                </a:lnTo>
                <a:lnTo>
                  <a:pt x="1889" y="864"/>
                </a:lnTo>
                <a:lnTo>
                  <a:pt x="1892" y="1156"/>
                </a:lnTo>
                <a:lnTo>
                  <a:pt x="1807" y="1156"/>
                </a:lnTo>
                <a:lnTo>
                  <a:pt x="1807" y="1156"/>
                </a:lnTo>
                <a:close/>
                <a:moveTo>
                  <a:pt x="1932" y="690"/>
                </a:moveTo>
                <a:lnTo>
                  <a:pt x="1932" y="690"/>
                </a:lnTo>
                <a:lnTo>
                  <a:pt x="1737" y="690"/>
                </a:lnTo>
                <a:lnTo>
                  <a:pt x="1603" y="1156"/>
                </a:lnTo>
                <a:lnTo>
                  <a:pt x="1396" y="1156"/>
                </a:lnTo>
                <a:cubicBezTo>
                  <a:pt x="1502" y="1117"/>
                  <a:pt x="1566" y="1042"/>
                  <a:pt x="1586" y="932"/>
                </a:cubicBezTo>
                <a:cubicBezTo>
                  <a:pt x="1602" y="846"/>
                  <a:pt x="1594" y="790"/>
                  <a:pt x="1559" y="747"/>
                </a:cubicBezTo>
                <a:cubicBezTo>
                  <a:pt x="1507" y="684"/>
                  <a:pt x="1401" y="690"/>
                  <a:pt x="1308" y="690"/>
                </a:cubicBezTo>
                <a:cubicBezTo>
                  <a:pt x="1292" y="690"/>
                  <a:pt x="1153" y="690"/>
                  <a:pt x="1153" y="690"/>
                </a:cubicBezTo>
                <a:lnTo>
                  <a:pt x="1153" y="30"/>
                </a:lnTo>
                <a:lnTo>
                  <a:pt x="1932" y="30"/>
                </a:lnTo>
                <a:lnTo>
                  <a:pt x="1932" y="690"/>
                </a:lnTo>
                <a:lnTo>
                  <a:pt x="1932" y="690"/>
                </a:lnTo>
                <a:close/>
                <a:moveTo>
                  <a:pt x="2405" y="1156"/>
                </a:moveTo>
                <a:lnTo>
                  <a:pt x="2405" y="1156"/>
                </a:lnTo>
                <a:lnTo>
                  <a:pt x="2288" y="1156"/>
                </a:lnTo>
                <a:lnTo>
                  <a:pt x="2465" y="877"/>
                </a:lnTo>
                <a:lnTo>
                  <a:pt x="2405" y="1156"/>
                </a:lnTo>
                <a:lnTo>
                  <a:pt x="2405" y="1156"/>
                </a:lnTo>
                <a:close/>
                <a:moveTo>
                  <a:pt x="2840" y="703"/>
                </a:moveTo>
                <a:lnTo>
                  <a:pt x="2840" y="703"/>
                </a:lnTo>
                <a:lnTo>
                  <a:pt x="2840" y="864"/>
                </a:lnTo>
                <a:cubicBezTo>
                  <a:pt x="2786" y="939"/>
                  <a:pt x="2752" y="1021"/>
                  <a:pt x="2736" y="1088"/>
                </a:cubicBezTo>
                <a:cubicBezTo>
                  <a:pt x="2730" y="1111"/>
                  <a:pt x="2726" y="1133"/>
                  <a:pt x="2724" y="1156"/>
                </a:cubicBezTo>
                <a:lnTo>
                  <a:pt x="2609" y="1156"/>
                </a:lnTo>
                <a:lnTo>
                  <a:pt x="2707" y="691"/>
                </a:lnTo>
                <a:lnTo>
                  <a:pt x="2378" y="691"/>
                </a:lnTo>
                <a:lnTo>
                  <a:pt x="2083" y="1156"/>
                </a:lnTo>
                <a:lnTo>
                  <a:pt x="2061" y="1156"/>
                </a:lnTo>
                <a:lnTo>
                  <a:pt x="2061" y="30"/>
                </a:lnTo>
                <a:lnTo>
                  <a:pt x="2840" y="30"/>
                </a:lnTo>
                <a:lnTo>
                  <a:pt x="2840" y="703"/>
                </a:lnTo>
                <a:lnTo>
                  <a:pt x="2840" y="703"/>
                </a:lnTo>
                <a:close/>
                <a:moveTo>
                  <a:pt x="3290" y="1346"/>
                </a:moveTo>
                <a:lnTo>
                  <a:pt x="3290" y="1346"/>
                </a:lnTo>
                <a:cubicBezTo>
                  <a:pt x="3245" y="1354"/>
                  <a:pt x="3201" y="1359"/>
                  <a:pt x="3159" y="1359"/>
                </a:cubicBezTo>
                <a:cubicBezTo>
                  <a:pt x="3046" y="1359"/>
                  <a:pt x="2968" y="1307"/>
                  <a:pt x="2966" y="1185"/>
                </a:cubicBezTo>
                <a:lnTo>
                  <a:pt x="3330" y="1185"/>
                </a:lnTo>
                <a:lnTo>
                  <a:pt x="3290" y="1346"/>
                </a:lnTo>
                <a:lnTo>
                  <a:pt x="3290" y="1346"/>
                </a:lnTo>
                <a:close/>
                <a:moveTo>
                  <a:pt x="3750" y="1156"/>
                </a:moveTo>
                <a:lnTo>
                  <a:pt x="3750" y="1156"/>
                </a:lnTo>
                <a:lnTo>
                  <a:pt x="3554" y="1156"/>
                </a:lnTo>
                <a:lnTo>
                  <a:pt x="3586" y="1026"/>
                </a:lnTo>
                <a:lnTo>
                  <a:pt x="3193" y="1026"/>
                </a:lnTo>
                <a:lnTo>
                  <a:pt x="3160" y="1156"/>
                </a:lnTo>
                <a:lnTo>
                  <a:pt x="2970" y="1156"/>
                </a:lnTo>
                <a:lnTo>
                  <a:pt x="2970" y="1129"/>
                </a:lnTo>
                <a:cubicBezTo>
                  <a:pt x="2973" y="1114"/>
                  <a:pt x="2976" y="1099"/>
                  <a:pt x="2979" y="1083"/>
                </a:cubicBezTo>
                <a:cubicBezTo>
                  <a:pt x="3014" y="943"/>
                  <a:pt x="3106" y="804"/>
                  <a:pt x="3265" y="804"/>
                </a:cubicBezTo>
                <a:cubicBezTo>
                  <a:pt x="3328" y="804"/>
                  <a:pt x="3390" y="828"/>
                  <a:pt x="3382" y="915"/>
                </a:cubicBezTo>
                <a:lnTo>
                  <a:pt x="3616" y="915"/>
                </a:lnTo>
                <a:cubicBezTo>
                  <a:pt x="3625" y="875"/>
                  <a:pt x="3640" y="806"/>
                  <a:pt x="3596" y="742"/>
                </a:cubicBezTo>
                <a:cubicBezTo>
                  <a:pt x="3546" y="673"/>
                  <a:pt x="3446" y="645"/>
                  <a:pt x="3316" y="645"/>
                </a:cubicBezTo>
                <a:cubicBezTo>
                  <a:pt x="3223" y="645"/>
                  <a:pt x="3087" y="660"/>
                  <a:pt x="2970" y="736"/>
                </a:cubicBezTo>
                <a:lnTo>
                  <a:pt x="2970" y="30"/>
                </a:lnTo>
                <a:lnTo>
                  <a:pt x="3750" y="30"/>
                </a:lnTo>
                <a:lnTo>
                  <a:pt x="3750" y="115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6782" tIns="68391" rIns="136782" bIns="68391" numCol="1" anchor="t" anchorCtr="0" compatLnSpc="1">
            <a:prstTxWarp prst="textNoShape">
              <a:avLst/>
            </a:prstTxWarp>
          </a:bodyPr>
          <a:lstStyle/>
          <a:p>
            <a:endParaRPr lang="fr-FR" sz="2539"/>
          </a:p>
        </p:txBody>
      </p:sp>
      <p:sp>
        <p:nvSpPr>
          <p:cNvPr id="55" name="Rectangle 54"/>
          <p:cNvSpPr/>
          <p:nvPr userDrawn="1"/>
        </p:nvSpPr>
        <p:spPr>
          <a:xfrm>
            <a:off x="-1633386" y="3851753"/>
            <a:ext cx="304614" cy="161569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-1184867" y="3851753"/>
            <a:ext cx="304614" cy="161569"/>
          </a:xfrm>
          <a:prstGeom prst="rect">
            <a:avLst/>
          </a:prstGeom>
          <a:solidFill>
            <a:srgbClr val="406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-843808" y="3851753"/>
            <a:ext cx="304614" cy="161569"/>
          </a:xfrm>
          <a:prstGeom prst="rect">
            <a:avLst/>
          </a:prstGeom>
          <a:solidFill>
            <a:srgbClr val="7F9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-502746" y="3851753"/>
            <a:ext cx="304614" cy="161569"/>
          </a:xfrm>
          <a:prstGeom prst="rect">
            <a:avLst/>
          </a:prstGeom>
          <a:solidFill>
            <a:srgbClr val="BFC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-1633386" y="4037193"/>
            <a:ext cx="304614" cy="161569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>
            <a:off x="-1184867" y="4037193"/>
            <a:ext cx="304614" cy="161569"/>
          </a:xfrm>
          <a:prstGeom prst="rect">
            <a:avLst/>
          </a:prstGeom>
          <a:solidFill>
            <a:srgbClr val="408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78" name="Rectangle 77"/>
          <p:cNvSpPr/>
          <p:nvPr userDrawn="1"/>
        </p:nvSpPr>
        <p:spPr>
          <a:xfrm>
            <a:off x="-843808" y="4037193"/>
            <a:ext cx="304614" cy="161569"/>
          </a:xfrm>
          <a:prstGeom prst="rect">
            <a:avLst/>
          </a:prstGeom>
          <a:solidFill>
            <a:srgbClr val="7FA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79" name="Rectangle 78"/>
          <p:cNvSpPr/>
          <p:nvPr userDrawn="1"/>
        </p:nvSpPr>
        <p:spPr>
          <a:xfrm>
            <a:off x="-502746" y="4037193"/>
            <a:ext cx="304614" cy="161569"/>
          </a:xfrm>
          <a:prstGeom prst="rect">
            <a:avLst/>
          </a:prstGeom>
          <a:solidFill>
            <a:srgbClr val="BFD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>
            <a:off x="-1633386" y="4222632"/>
            <a:ext cx="304614" cy="161569"/>
          </a:xfrm>
          <a:prstGeom prst="rect">
            <a:avLst/>
          </a:prstGeom>
          <a:solidFill>
            <a:srgbClr val="009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>
            <a:off x="-1184867" y="4222632"/>
            <a:ext cx="304614" cy="161569"/>
          </a:xfrm>
          <a:prstGeom prst="rect">
            <a:avLst/>
          </a:prstGeom>
          <a:solidFill>
            <a:srgbClr val="40A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83" name="Rectangle 82"/>
          <p:cNvSpPr/>
          <p:nvPr userDrawn="1"/>
        </p:nvSpPr>
        <p:spPr>
          <a:xfrm>
            <a:off x="-843808" y="4222632"/>
            <a:ext cx="304614" cy="161569"/>
          </a:xfrm>
          <a:prstGeom prst="rect">
            <a:avLst/>
          </a:prstGeom>
          <a:solidFill>
            <a:srgbClr val="7FC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/>
          <p:nvPr userDrawn="1"/>
        </p:nvSpPr>
        <p:spPr>
          <a:xfrm>
            <a:off x="-502746" y="4222632"/>
            <a:ext cx="304614" cy="161569"/>
          </a:xfrm>
          <a:prstGeom prst="rect">
            <a:avLst/>
          </a:prstGeom>
          <a:solidFill>
            <a:srgbClr val="BFE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>
          <a:xfrm>
            <a:off x="-1633386" y="4408072"/>
            <a:ext cx="304614" cy="161569"/>
          </a:xfrm>
          <a:prstGeom prst="rect">
            <a:avLst/>
          </a:prstGeom>
          <a:solidFill>
            <a:srgbClr val="483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/>
          <p:nvPr userDrawn="1"/>
        </p:nvSpPr>
        <p:spPr>
          <a:xfrm>
            <a:off x="-1184867" y="4408072"/>
            <a:ext cx="304614" cy="161569"/>
          </a:xfrm>
          <a:prstGeom prst="rect">
            <a:avLst/>
          </a:prstGeom>
          <a:solidFill>
            <a:srgbClr val="766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/>
          <p:nvPr userDrawn="1"/>
        </p:nvSpPr>
        <p:spPr>
          <a:xfrm>
            <a:off x="-843808" y="4408072"/>
            <a:ext cx="304614" cy="161569"/>
          </a:xfrm>
          <a:prstGeom prst="rect">
            <a:avLst/>
          </a:prstGeom>
          <a:solidFill>
            <a:srgbClr val="A39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88" name="Rectangle 87"/>
          <p:cNvSpPr/>
          <p:nvPr userDrawn="1"/>
        </p:nvSpPr>
        <p:spPr>
          <a:xfrm>
            <a:off x="-502746" y="4408072"/>
            <a:ext cx="304614" cy="161569"/>
          </a:xfrm>
          <a:prstGeom prst="rect">
            <a:avLst/>
          </a:prstGeom>
          <a:solidFill>
            <a:srgbClr val="D1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/>
          <p:nvPr userDrawn="1"/>
        </p:nvSpPr>
        <p:spPr>
          <a:xfrm>
            <a:off x="-1633386" y="4593511"/>
            <a:ext cx="304614" cy="161569"/>
          </a:xfrm>
          <a:prstGeom prst="rect">
            <a:avLst/>
          </a:prstGeom>
          <a:solidFill>
            <a:srgbClr val="470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>
            <a:off x="-1184867" y="4593511"/>
            <a:ext cx="304614" cy="161569"/>
          </a:xfrm>
          <a:prstGeom prst="rect">
            <a:avLst/>
          </a:prstGeom>
          <a:solidFill>
            <a:srgbClr val="754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/>
          <p:nvPr userDrawn="1"/>
        </p:nvSpPr>
        <p:spPr>
          <a:xfrm>
            <a:off x="-843808" y="4593511"/>
            <a:ext cx="304614" cy="161569"/>
          </a:xfrm>
          <a:prstGeom prst="rect">
            <a:avLst/>
          </a:prstGeom>
          <a:solidFill>
            <a:srgbClr val="A3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/>
          <p:nvPr userDrawn="1"/>
        </p:nvSpPr>
        <p:spPr>
          <a:xfrm>
            <a:off x="-502746" y="4593511"/>
            <a:ext cx="304614" cy="161569"/>
          </a:xfrm>
          <a:prstGeom prst="rect">
            <a:avLst/>
          </a:prstGeom>
          <a:solidFill>
            <a:srgbClr val="D1C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/>
          <p:nvPr userDrawn="1"/>
        </p:nvSpPr>
        <p:spPr>
          <a:xfrm>
            <a:off x="-1633386" y="4778950"/>
            <a:ext cx="304614" cy="161569"/>
          </a:xfrm>
          <a:prstGeom prst="rect">
            <a:avLst/>
          </a:prstGeom>
          <a:solidFill>
            <a:srgbClr val="6D2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/>
          <p:nvPr userDrawn="1"/>
        </p:nvSpPr>
        <p:spPr>
          <a:xfrm>
            <a:off x="-1184867" y="4778950"/>
            <a:ext cx="304614" cy="161569"/>
          </a:xfrm>
          <a:prstGeom prst="rect">
            <a:avLst/>
          </a:prstGeom>
          <a:solidFill>
            <a:srgbClr val="92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/>
          <p:nvPr userDrawn="1"/>
        </p:nvSpPr>
        <p:spPr>
          <a:xfrm>
            <a:off x="-843808" y="4778950"/>
            <a:ext cx="304614" cy="161569"/>
          </a:xfrm>
          <a:prstGeom prst="rect">
            <a:avLst/>
          </a:prstGeom>
          <a:solidFill>
            <a:srgbClr val="B68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/>
          <p:nvPr userDrawn="1"/>
        </p:nvSpPr>
        <p:spPr>
          <a:xfrm>
            <a:off x="-502746" y="4778950"/>
            <a:ext cx="304614" cy="161569"/>
          </a:xfrm>
          <a:prstGeom prst="rect">
            <a:avLst/>
          </a:prstGeom>
          <a:solidFill>
            <a:srgbClr val="D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/>
          <p:nvPr userDrawn="1"/>
        </p:nvSpPr>
        <p:spPr>
          <a:xfrm>
            <a:off x="-1633386" y="4964390"/>
            <a:ext cx="304614" cy="161569"/>
          </a:xfrm>
          <a:prstGeom prst="rect">
            <a:avLst/>
          </a:prstGeom>
          <a:solidFill>
            <a:srgbClr val="00A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/>
          <p:nvPr userDrawn="1"/>
        </p:nvSpPr>
        <p:spPr>
          <a:xfrm>
            <a:off x="-1184867" y="4964390"/>
            <a:ext cx="304614" cy="161569"/>
          </a:xfrm>
          <a:prstGeom prst="rect">
            <a:avLst/>
          </a:prstGeom>
          <a:solidFill>
            <a:srgbClr val="40B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/>
          <p:nvPr userDrawn="1"/>
        </p:nvSpPr>
        <p:spPr>
          <a:xfrm>
            <a:off x="-843808" y="4964390"/>
            <a:ext cx="304614" cy="161569"/>
          </a:xfrm>
          <a:prstGeom prst="rect">
            <a:avLst/>
          </a:prstGeom>
          <a:solidFill>
            <a:srgbClr val="7F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00" name="Rectangle 99"/>
          <p:cNvSpPr/>
          <p:nvPr userDrawn="1"/>
        </p:nvSpPr>
        <p:spPr>
          <a:xfrm>
            <a:off x="-502746" y="4964390"/>
            <a:ext cx="304614" cy="161569"/>
          </a:xfrm>
          <a:prstGeom prst="rect">
            <a:avLst/>
          </a:prstGeom>
          <a:solidFill>
            <a:srgbClr val="BF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01" name="Rectangle 100"/>
          <p:cNvSpPr/>
          <p:nvPr userDrawn="1"/>
        </p:nvSpPr>
        <p:spPr>
          <a:xfrm>
            <a:off x="-1633386" y="5149829"/>
            <a:ext cx="304614" cy="161569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02" name="Rectangle 101"/>
          <p:cNvSpPr/>
          <p:nvPr userDrawn="1"/>
        </p:nvSpPr>
        <p:spPr>
          <a:xfrm>
            <a:off x="-1184867" y="5149829"/>
            <a:ext cx="304614" cy="161569"/>
          </a:xfrm>
          <a:prstGeom prst="rect">
            <a:avLst/>
          </a:prstGeom>
          <a:solidFill>
            <a:srgbClr val="40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03" name="Rectangle 102"/>
          <p:cNvSpPr/>
          <p:nvPr userDrawn="1"/>
        </p:nvSpPr>
        <p:spPr>
          <a:xfrm>
            <a:off x="-843808" y="5149829"/>
            <a:ext cx="304614" cy="161569"/>
          </a:xfrm>
          <a:prstGeom prst="rect">
            <a:avLst/>
          </a:prstGeom>
          <a:solidFill>
            <a:srgbClr val="7FC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-502746" y="5149829"/>
            <a:ext cx="304614" cy="161569"/>
          </a:xfrm>
          <a:prstGeom prst="rect">
            <a:avLst/>
          </a:prstGeom>
          <a:solidFill>
            <a:srgbClr val="BFE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05" name="Rectangle 104"/>
          <p:cNvSpPr/>
          <p:nvPr userDrawn="1"/>
        </p:nvSpPr>
        <p:spPr>
          <a:xfrm>
            <a:off x="-1633386" y="5335269"/>
            <a:ext cx="304614" cy="161569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06" name="Rectangle 105"/>
          <p:cNvSpPr/>
          <p:nvPr userDrawn="1"/>
        </p:nvSpPr>
        <p:spPr>
          <a:xfrm>
            <a:off x="-1184867" y="5335269"/>
            <a:ext cx="304614" cy="161569"/>
          </a:xfrm>
          <a:prstGeom prst="rect">
            <a:avLst/>
          </a:prstGeom>
          <a:solidFill>
            <a:srgbClr val="72C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07" name="Rectangle 106"/>
          <p:cNvSpPr/>
          <p:nvPr userDrawn="1"/>
        </p:nvSpPr>
        <p:spPr>
          <a:xfrm>
            <a:off x="-843808" y="5335269"/>
            <a:ext cx="304614" cy="161569"/>
          </a:xfrm>
          <a:prstGeom prst="rect">
            <a:avLst/>
          </a:prstGeom>
          <a:solidFill>
            <a:srgbClr val="A1D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08" name="Rectangle 107"/>
          <p:cNvSpPr/>
          <p:nvPr userDrawn="1"/>
        </p:nvSpPr>
        <p:spPr>
          <a:xfrm>
            <a:off x="-502746" y="5335269"/>
            <a:ext cx="304614" cy="161569"/>
          </a:xfrm>
          <a:prstGeom prst="rect">
            <a:avLst/>
          </a:prstGeom>
          <a:solidFill>
            <a:srgbClr val="D0E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09" name="Rectangle 108"/>
          <p:cNvSpPr/>
          <p:nvPr userDrawn="1"/>
        </p:nvSpPr>
        <p:spPr>
          <a:xfrm>
            <a:off x="-1633386" y="5520708"/>
            <a:ext cx="304614" cy="161569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10" name="Rectangle 109"/>
          <p:cNvSpPr/>
          <p:nvPr userDrawn="1"/>
        </p:nvSpPr>
        <p:spPr>
          <a:xfrm>
            <a:off x="-1184867" y="5520708"/>
            <a:ext cx="304614" cy="161569"/>
          </a:xfrm>
          <a:prstGeom prst="rect">
            <a:avLst/>
          </a:prstGeom>
          <a:solidFill>
            <a:srgbClr val="EFB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11" name="Rectangle 110"/>
          <p:cNvSpPr/>
          <p:nvPr userDrawn="1"/>
        </p:nvSpPr>
        <p:spPr>
          <a:xfrm>
            <a:off x="-843808" y="5520708"/>
            <a:ext cx="304614" cy="161569"/>
          </a:xfrm>
          <a:prstGeom prst="rect">
            <a:avLst/>
          </a:prstGeom>
          <a:solidFill>
            <a:srgbClr val="F4D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12" name="Rectangle 111"/>
          <p:cNvSpPr/>
          <p:nvPr userDrawn="1"/>
        </p:nvSpPr>
        <p:spPr>
          <a:xfrm>
            <a:off x="-502746" y="5520708"/>
            <a:ext cx="304614" cy="161569"/>
          </a:xfrm>
          <a:prstGeom prst="rect">
            <a:avLst/>
          </a:prstGeom>
          <a:solidFill>
            <a:srgbClr val="FAE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13" name="Rectangle 112"/>
          <p:cNvSpPr/>
          <p:nvPr userDrawn="1"/>
        </p:nvSpPr>
        <p:spPr>
          <a:xfrm>
            <a:off x="-1633386" y="5706148"/>
            <a:ext cx="304614" cy="161569"/>
          </a:xfrm>
          <a:prstGeom prst="rect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14" name="Rectangle 113"/>
          <p:cNvSpPr/>
          <p:nvPr userDrawn="1"/>
        </p:nvSpPr>
        <p:spPr>
          <a:xfrm>
            <a:off x="-1184867" y="5706148"/>
            <a:ext cx="304614" cy="161569"/>
          </a:xfrm>
          <a:prstGeom prst="rect">
            <a:avLst/>
          </a:prstGeom>
          <a:solidFill>
            <a:srgbClr val="F8A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15" name="Rectangle 114"/>
          <p:cNvSpPr/>
          <p:nvPr userDrawn="1"/>
        </p:nvSpPr>
        <p:spPr>
          <a:xfrm>
            <a:off x="-843808" y="5706148"/>
            <a:ext cx="304614" cy="161569"/>
          </a:xfrm>
          <a:prstGeom prst="rect">
            <a:avLst/>
          </a:prstGeom>
          <a:solidFill>
            <a:srgbClr val="FAC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16" name="Rectangle 115"/>
          <p:cNvSpPr/>
          <p:nvPr userDrawn="1"/>
        </p:nvSpPr>
        <p:spPr>
          <a:xfrm>
            <a:off x="-502746" y="5706148"/>
            <a:ext cx="304614" cy="161569"/>
          </a:xfrm>
          <a:prstGeom prst="rect">
            <a:avLst/>
          </a:prstGeom>
          <a:solidFill>
            <a:srgbClr val="FDE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17" name="Rectangle 116"/>
          <p:cNvSpPr/>
          <p:nvPr userDrawn="1"/>
        </p:nvSpPr>
        <p:spPr>
          <a:xfrm>
            <a:off x="-1633386" y="5891587"/>
            <a:ext cx="304614" cy="161569"/>
          </a:xfrm>
          <a:prstGeom prst="rect">
            <a:avLst/>
          </a:prstGeom>
          <a:solidFill>
            <a:srgbClr val="BC2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18" name="Rectangle 117"/>
          <p:cNvSpPr/>
          <p:nvPr userDrawn="1"/>
        </p:nvSpPr>
        <p:spPr>
          <a:xfrm>
            <a:off x="-1184867" y="5891587"/>
            <a:ext cx="304614" cy="161569"/>
          </a:xfrm>
          <a:prstGeom prst="rect">
            <a:avLst/>
          </a:prstGeom>
          <a:solidFill>
            <a:srgbClr val="CD5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19" name="Rectangle 118"/>
          <p:cNvSpPr/>
          <p:nvPr userDrawn="1"/>
        </p:nvSpPr>
        <p:spPr>
          <a:xfrm>
            <a:off x="-843808" y="5891587"/>
            <a:ext cx="304614" cy="161569"/>
          </a:xfrm>
          <a:prstGeom prst="rect">
            <a:avLst/>
          </a:prstGeom>
          <a:solidFill>
            <a:srgbClr val="DD8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20" name="Rectangle 119"/>
          <p:cNvSpPr/>
          <p:nvPr userDrawn="1"/>
        </p:nvSpPr>
        <p:spPr>
          <a:xfrm>
            <a:off x="-502746" y="5891587"/>
            <a:ext cx="304614" cy="161569"/>
          </a:xfrm>
          <a:prstGeom prst="rect">
            <a:avLst/>
          </a:prstGeom>
          <a:solidFill>
            <a:srgbClr val="EEC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21" name="Rectangle 120"/>
          <p:cNvSpPr/>
          <p:nvPr userDrawn="1"/>
        </p:nvSpPr>
        <p:spPr>
          <a:xfrm>
            <a:off x="-1633386" y="6077025"/>
            <a:ext cx="304614" cy="161569"/>
          </a:xfrm>
          <a:prstGeom prst="rect">
            <a:avLst/>
          </a:prstGeom>
          <a:solidFill>
            <a:srgbClr val="C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22" name="Rectangle 121"/>
          <p:cNvSpPr/>
          <p:nvPr userDrawn="1"/>
        </p:nvSpPr>
        <p:spPr>
          <a:xfrm>
            <a:off x="-1184867" y="6077025"/>
            <a:ext cx="304614" cy="161569"/>
          </a:xfrm>
          <a:prstGeom prst="rect">
            <a:avLst/>
          </a:prstGeom>
          <a:solidFill>
            <a:srgbClr val="D44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23" name="Rectangle 122"/>
          <p:cNvSpPr/>
          <p:nvPr userDrawn="1"/>
        </p:nvSpPr>
        <p:spPr>
          <a:xfrm>
            <a:off x="-843808" y="6077025"/>
            <a:ext cx="304614" cy="161569"/>
          </a:xfrm>
          <a:prstGeom prst="rect">
            <a:avLst/>
          </a:prstGeom>
          <a:solidFill>
            <a:srgbClr val="E27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sp>
        <p:nvSpPr>
          <p:cNvPr id="124" name="Rectangle 123"/>
          <p:cNvSpPr/>
          <p:nvPr userDrawn="1"/>
        </p:nvSpPr>
        <p:spPr>
          <a:xfrm>
            <a:off x="-502746" y="6077025"/>
            <a:ext cx="304614" cy="161569"/>
          </a:xfrm>
          <a:prstGeom prst="rect">
            <a:avLst/>
          </a:prstGeom>
          <a:solidFill>
            <a:srgbClr val="F1B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146"/>
            <a:endParaRPr lang="fr-FR" sz="1955">
              <a:solidFill>
                <a:srgbClr val="FFFFFF"/>
              </a:solidFill>
            </a:endParaRPr>
          </a:p>
        </p:txBody>
      </p:sp>
      <p:grpSp>
        <p:nvGrpSpPr>
          <p:cNvPr id="125" name="Groupe 124"/>
          <p:cNvGrpSpPr/>
          <p:nvPr userDrawn="1"/>
        </p:nvGrpSpPr>
        <p:grpSpPr>
          <a:xfrm>
            <a:off x="-1936101" y="-100216"/>
            <a:ext cx="1936099" cy="2275946"/>
            <a:chOff x="-1029662" y="-66989"/>
            <a:chExt cx="1029661" cy="1521344"/>
          </a:xfrm>
        </p:grpSpPr>
        <p:sp>
          <p:nvSpPr>
            <p:cNvPr id="126" name="Rectangle 125"/>
            <p:cNvSpPr/>
            <p:nvPr userDrawn="1"/>
          </p:nvSpPr>
          <p:spPr>
            <a:xfrm>
              <a:off x="-249371" y="130628"/>
              <a:ext cx="144000" cy="144000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1146"/>
              <a:endParaRPr lang="fr-FR" sz="1955">
                <a:solidFill>
                  <a:srgbClr val="FFFFFF"/>
                </a:solidFill>
              </a:endParaRPr>
            </a:p>
          </p:txBody>
        </p:sp>
        <p:sp>
          <p:nvSpPr>
            <p:cNvPr id="127" name="Rectangle 126"/>
            <p:cNvSpPr/>
            <p:nvPr userDrawn="1"/>
          </p:nvSpPr>
          <p:spPr>
            <a:xfrm>
              <a:off x="-249371" y="302711"/>
              <a:ext cx="144000" cy="144000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1146"/>
              <a:endParaRPr lang="fr-FR" sz="1955">
                <a:solidFill>
                  <a:srgbClr val="FFFFFF"/>
                </a:solidFill>
              </a:endParaRPr>
            </a:p>
          </p:txBody>
        </p:sp>
        <p:sp>
          <p:nvSpPr>
            <p:cNvPr id="128" name="Rectangle 127"/>
            <p:cNvSpPr/>
            <p:nvPr userDrawn="1"/>
          </p:nvSpPr>
          <p:spPr>
            <a:xfrm>
              <a:off x="-249371" y="474794"/>
              <a:ext cx="144000" cy="144000"/>
            </a:xfrm>
            <a:prstGeom prst="rect">
              <a:avLst/>
            </a:prstGeom>
            <a:solidFill>
              <a:srgbClr val="009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1146"/>
              <a:endParaRPr lang="fr-FR" sz="1955">
                <a:solidFill>
                  <a:srgbClr val="FFFFFF"/>
                </a:solidFill>
              </a:endParaRPr>
            </a:p>
          </p:txBody>
        </p:sp>
        <p:sp>
          <p:nvSpPr>
            <p:cNvPr id="129" name="Rectangle 128"/>
            <p:cNvSpPr/>
            <p:nvPr userDrawn="1"/>
          </p:nvSpPr>
          <p:spPr>
            <a:xfrm>
              <a:off x="-249371" y="742927"/>
              <a:ext cx="144000" cy="144000"/>
            </a:xfrm>
            <a:prstGeom prst="rect">
              <a:avLst/>
            </a:prstGeom>
            <a:solidFill>
              <a:srgbClr val="483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1146"/>
              <a:endParaRPr lang="fr-FR" sz="1955">
                <a:solidFill>
                  <a:srgbClr val="FFFFFF"/>
                </a:solidFill>
              </a:endParaRPr>
            </a:p>
          </p:txBody>
        </p:sp>
        <p:sp>
          <p:nvSpPr>
            <p:cNvPr id="130" name="Rectangle 129"/>
            <p:cNvSpPr/>
            <p:nvPr userDrawn="1"/>
          </p:nvSpPr>
          <p:spPr>
            <a:xfrm>
              <a:off x="-249371" y="939754"/>
              <a:ext cx="144000" cy="144000"/>
            </a:xfrm>
            <a:prstGeom prst="rect">
              <a:avLst/>
            </a:prstGeom>
            <a:solidFill>
              <a:srgbClr val="470A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1146"/>
              <a:endParaRPr lang="fr-FR" sz="1955">
                <a:solidFill>
                  <a:srgbClr val="FFFFFF"/>
                </a:solidFill>
              </a:endParaRPr>
            </a:p>
          </p:txBody>
        </p:sp>
        <p:sp>
          <p:nvSpPr>
            <p:cNvPr id="131" name="Rectangle 130"/>
            <p:cNvSpPr/>
            <p:nvPr userDrawn="1"/>
          </p:nvSpPr>
          <p:spPr>
            <a:xfrm>
              <a:off x="-249371" y="1136581"/>
              <a:ext cx="144000" cy="144000"/>
            </a:xfrm>
            <a:prstGeom prst="rect">
              <a:avLst/>
            </a:prstGeom>
            <a:solidFill>
              <a:srgbClr val="6D2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1146"/>
              <a:endParaRPr lang="fr-FR" sz="1955">
                <a:solidFill>
                  <a:srgbClr val="FFFFFF"/>
                </a:solidFill>
              </a:endParaRPr>
            </a:p>
          </p:txBody>
        </p:sp>
        <p:sp>
          <p:nvSpPr>
            <p:cNvPr id="132" name="Rectangle 131"/>
            <p:cNvSpPr/>
            <p:nvPr userDrawn="1"/>
          </p:nvSpPr>
          <p:spPr>
            <a:xfrm>
              <a:off x="-249371" y="1310355"/>
              <a:ext cx="144000" cy="144000"/>
            </a:xfrm>
            <a:prstGeom prst="rect">
              <a:avLst/>
            </a:prstGeom>
            <a:solidFill>
              <a:srgbClr val="00A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1146"/>
              <a:endParaRPr lang="fr-FR" sz="1955">
                <a:solidFill>
                  <a:srgbClr val="FFFFFF"/>
                </a:solidFill>
              </a:endParaRPr>
            </a:p>
          </p:txBody>
        </p:sp>
        <p:sp>
          <p:nvSpPr>
            <p:cNvPr id="133" name="Rectangle 132"/>
            <p:cNvSpPr/>
            <p:nvPr userDrawn="1"/>
          </p:nvSpPr>
          <p:spPr>
            <a:xfrm>
              <a:off x="-1029662" y="-66989"/>
              <a:ext cx="1029661" cy="1848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fr-FR" sz="1197" dirty="0">
                  <a:solidFill>
                    <a:schemeClr val="tx1"/>
                  </a:solidFill>
                </a:rPr>
                <a:t>Couleurs à utiliser</a:t>
              </a:r>
            </a:p>
          </p:txBody>
        </p:sp>
        <p:sp>
          <p:nvSpPr>
            <p:cNvPr id="134" name="Rectangle 133"/>
            <p:cNvSpPr/>
            <p:nvPr userDrawn="1"/>
          </p:nvSpPr>
          <p:spPr>
            <a:xfrm rot="5400000">
              <a:off x="-516138" y="287961"/>
              <a:ext cx="372889" cy="134799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r>
                <a:rPr lang="fr-FR" sz="1047" b="1" dirty="0">
                  <a:solidFill>
                    <a:srgbClr val="00338D"/>
                  </a:solidFill>
                </a:rPr>
                <a:t>PRIMAIRE</a:t>
              </a:r>
            </a:p>
          </p:txBody>
        </p:sp>
        <p:sp>
          <p:nvSpPr>
            <p:cNvPr id="135" name="Rectangle 134"/>
            <p:cNvSpPr/>
            <p:nvPr userDrawn="1"/>
          </p:nvSpPr>
          <p:spPr>
            <a:xfrm rot="5400000">
              <a:off x="-571322" y="970249"/>
              <a:ext cx="483255" cy="134799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r>
                <a:rPr lang="fr-FR" sz="1047" b="1" dirty="0">
                  <a:solidFill>
                    <a:srgbClr val="483698"/>
                  </a:solidFill>
                </a:rPr>
                <a:t>SECONDAIRE</a:t>
              </a:r>
            </a:p>
          </p:txBody>
        </p:sp>
      </p:grpSp>
      <p:cxnSp>
        <p:nvCxnSpPr>
          <p:cNvPr id="136" name="Connecteur droit avec flèche 135"/>
          <p:cNvCxnSpPr/>
          <p:nvPr userDrawn="1"/>
        </p:nvCxnSpPr>
        <p:spPr>
          <a:xfrm>
            <a:off x="-904789" y="203859"/>
            <a:ext cx="0" cy="199268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 userDrawn="1"/>
        </p:nvSpPr>
        <p:spPr>
          <a:xfrm rot="5400000">
            <a:off x="-1508448" y="1056363"/>
            <a:ext cx="1183796" cy="322524"/>
          </a:xfrm>
          <a:prstGeom prst="rect">
            <a:avLst/>
          </a:prstGeom>
          <a:solidFill>
            <a:srgbClr val="F9F9F9"/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fr-FR" sz="1496" b="1" spc="748" baseline="0" dirty="0">
                <a:solidFill>
                  <a:schemeClr val="tx1"/>
                </a:solidFill>
              </a:rPr>
              <a:t>TEXTE</a:t>
            </a:r>
          </a:p>
        </p:txBody>
      </p:sp>
      <p:sp>
        <p:nvSpPr>
          <p:cNvPr id="138" name="Rectangle 137"/>
          <p:cNvSpPr/>
          <p:nvPr userDrawn="1"/>
        </p:nvSpPr>
        <p:spPr>
          <a:xfrm>
            <a:off x="-2051957" y="3279823"/>
            <a:ext cx="2051958" cy="460767"/>
          </a:xfrm>
          <a:prstGeom prst="rect">
            <a:avLst/>
          </a:prstGeom>
        </p:spPr>
        <p:txBody>
          <a:bodyPr wrap="square" rIns="107702">
            <a:spAutoFit/>
          </a:bodyPr>
          <a:lstStyle/>
          <a:p>
            <a:pPr algn="l"/>
            <a:r>
              <a:rPr lang="fr-FR" sz="1197" dirty="0">
                <a:solidFill>
                  <a:schemeClr val="tx1"/>
                </a:solidFill>
              </a:rPr>
              <a:t>Couleurs à utiliser</a:t>
            </a:r>
          </a:p>
          <a:p>
            <a:pPr marL="0" marR="0" lvl="0" indent="0" algn="l" defTabSz="553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97" dirty="0">
                <a:solidFill>
                  <a:schemeClr val="tx1"/>
                </a:solidFill>
              </a:rPr>
              <a:t>Pour les illustrations</a:t>
            </a:r>
          </a:p>
        </p:txBody>
      </p:sp>
      <p:sp>
        <p:nvSpPr>
          <p:cNvPr id="69" name="Espace réservé du numéro de diapositive 3">
            <a:extLst>
              <a:ext uri="{FF2B5EF4-FFF2-40B4-BE49-F238E27FC236}">
                <a16:creationId xmlns:a16="http://schemas.microsoft.com/office/drawing/2014/main" id="{D1584C06-9136-49A6-B76D-2BB10BE86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9645" y="10706614"/>
            <a:ext cx="1047238" cy="600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346" kern="1200" smtClean="0">
                <a:solidFill>
                  <a:srgbClr val="00338D"/>
                </a:solidFill>
                <a:latin typeface="Grotesque" panose="020B0504020202020204" pitchFamily="34" charset="0"/>
                <a:ea typeface="+mn-ea"/>
                <a:cs typeface="+mn-cs"/>
              </a:defRPr>
            </a:lvl1pPr>
          </a:lstStyle>
          <a:p>
            <a:r>
              <a:rPr lang="fr-FR" dirty="0"/>
              <a:t>-</a:t>
            </a:r>
            <a:fld id="{BC5FA259-A622-4674-8240-CA366227689B}" type="slidenum">
              <a:rPr smtClean="0"/>
              <a:pPr/>
              <a:t>‹N°›</a:t>
            </a:fld>
            <a:r>
              <a:rPr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9458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F766C3E5-46AE-4A53-8FE3-BC8B9C1AA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9645" y="10706614"/>
            <a:ext cx="1047238" cy="600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346" kern="1200" smtClean="0">
                <a:solidFill>
                  <a:srgbClr val="00338D"/>
                </a:solidFill>
                <a:latin typeface="Grotesque" panose="020B0504020202020204" pitchFamily="34" charset="0"/>
                <a:ea typeface="+mn-ea"/>
                <a:cs typeface="+mn-cs"/>
              </a:defRPr>
            </a:lvl1pPr>
          </a:lstStyle>
          <a:p>
            <a:r>
              <a:rPr lang="fr-FR" dirty="0"/>
              <a:t>-</a:t>
            </a:r>
            <a:fld id="{BC5FA259-A622-4674-8240-CA366227689B}" type="slidenum">
              <a:rPr smtClean="0"/>
              <a:pPr/>
              <a:t>‹N°›</a:t>
            </a:fld>
            <a:r>
              <a:rPr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04676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121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13C2-E06A-4AF1-BCE8-5F1BF384D007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535E-64EF-4683-8518-609F7E9E2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29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13C2-E06A-4AF1-BCE8-5F1BF384D007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535E-64EF-4683-8518-609F7E9E2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24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13C2-E06A-4AF1-BCE8-5F1BF384D007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535E-64EF-4683-8518-609F7E9E2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42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Placeholder 77"/>
          <p:cNvSpPr>
            <a:spLocks noGrp="1"/>
          </p:cNvSpPr>
          <p:nvPr>
            <p:ph type="title"/>
          </p:nvPr>
        </p:nvSpPr>
        <p:spPr>
          <a:xfrm>
            <a:off x="1047743" y="698225"/>
            <a:ext cx="18077272" cy="117896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859686" y="2052557"/>
            <a:ext cx="18265329" cy="8255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-3086680" y="4820319"/>
            <a:ext cx="2908047" cy="663293"/>
            <a:chOff x="-1089365" y="1341859"/>
            <a:chExt cx="2941629" cy="843317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1089365" y="1808363"/>
              <a:ext cx="395259" cy="365980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55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568504" y="1808363"/>
              <a:ext cx="406959" cy="3768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55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-69459" y="1816109"/>
              <a:ext cx="398593" cy="369067"/>
            </a:xfrm>
            <a:prstGeom prst="rect">
              <a:avLst/>
            </a:prstGeom>
            <a:solidFill>
              <a:srgbClr val="483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55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17889" y="1797530"/>
              <a:ext cx="406959" cy="376813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55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089363" y="1341859"/>
              <a:ext cx="395258" cy="365979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55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-556803" y="1341859"/>
              <a:ext cx="395258" cy="365979"/>
            </a:xfrm>
            <a:prstGeom prst="rect">
              <a:avLst/>
            </a:prstGeom>
            <a:solidFill>
              <a:srgbClr val="009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55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69459" y="1341859"/>
              <a:ext cx="395258" cy="365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55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427081" y="1341859"/>
              <a:ext cx="395258" cy="365979"/>
            </a:xfrm>
            <a:prstGeom prst="rect">
              <a:avLst/>
            </a:prstGeom>
            <a:solidFill>
              <a:srgbClr val="1F2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55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959641" y="1341859"/>
              <a:ext cx="395258" cy="3659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55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457006" y="1341859"/>
              <a:ext cx="395258" cy="365979"/>
            </a:xfrm>
            <a:prstGeom prst="rect">
              <a:avLst/>
            </a:prstGeom>
            <a:solidFill>
              <a:srgbClr val="470A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55">
                <a:solidFill>
                  <a:schemeClr val="tx1"/>
                </a:solidFill>
              </a:endParaRPr>
            </a:p>
          </p:txBody>
        </p:sp>
      </p:grpSp>
      <p:pic>
        <p:nvPicPr>
          <p:cNvPr id="21" name="Rectangle 10"/>
          <p:cNvPicPr>
            <a:picLocks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07750" y="1936275"/>
            <a:ext cx="340292" cy="3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ectangle 11"/>
          <p:cNvPicPr>
            <a:picLocks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25668" y="1936275"/>
            <a:ext cx="340292" cy="3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Rectangle 12"/>
          <p:cNvPicPr>
            <a:picLocks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43585" y="1936275"/>
            <a:ext cx="340292" cy="3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Rectangle 13"/>
          <p:cNvPicPr>
            <a:picLocks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62996" y="1936275"/>
            <a:ext cx="340292" cy="3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Rectangle 14"/>
          <p:cNvPicPr>
            <a:picLocks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0913" y="1936275"/>
            <a:ext cx="340292" cy="3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Rectangle 15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8832" y="1955274"/>
            <a:ext cx="340292" cy="3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Rectangle 16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3766" y="1955274"/>
            <a:ext cx="340292" cy="3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Rectangle 17"/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8832" y="2392259"/>
            <a:ext cx="340292" cy="3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Rectangle 18"/>
          <p:cNvPicPr>
            <a:picLocks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07750" y="2392259"/>
            <a:ext cx="340292" cy="3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Rectangle 19"/>
          <p:cNvPicPr>
            <a:picLocks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25668" y="2392259"/>
            <a:ext cx="340292" cy="3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Rectangle 20"/>
          <p:cNvPicPr>
            <a:picLocks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43585" y="2392259"/>
            <a:ext cx="340292" cy="3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Rectangle 21"/>
          <p:cNvPicPr>
            <a:picLocks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62996" y="2392259"/>
            <a:ext cx="340292" cy="3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Rectangle 22"/>
          <p:cNvPicPr>
            <a:picLocks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0913" y="2392259"/>
            <a:ext cx="340292" cy="3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FD29A4-D7CC-4A50-8E80-771E9CCE1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9645" y="10706614"/>
            <a:ext cx="1047238" cy="600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346" kern="1200" smtClean="0">
                <a:solidFill>
                  <a:srgbClr val="00338D"/>
                </a:solidFill>
                <a:latin typeface="Grotesque" panose="020B0504020202020204" pitchFamily="34" charset="0"/>
                <a:ea typeface="+mn-ea"/>
                <a:cs typeface="+mn-cs"/>
              </a:defRPr>
            </a:lvl1pPr>
          </a:lstStyle>
          <a:p>
            <a:r>
              <a:rPr lang="fr-FR" dirty="0"/>
              <a:t>-</a:t>
            </a:r>
            <a:fld id="{BC5FA259-A622-4674-8240-CA366227689B}" type="slidenum">
              <a:rPr smtClean="0"/>
              <a:pPr/>
              <a:t>‹N°›</a:t>
            </a:fld>
            <a:r>
              <a:rPr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46007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ransition/>
  <p:hf hdr="0" ftr="0" dt="0"/>
  <p:txStyles>
    <p:titleStyle>
      <a:lvl1pPr eaLnBrk="1" hangingPunct="1">
        <a:lnSpc>
          <a:spcPct val="100000"/>
        </a:lnSpc>
        <a:defRPr sz="4189">
          <a:solidFill>
            <a:srgbClr val="00008D"/>
          </a:solidFill>
          <a:latin typeface="Grotesque" panose="020B0504020202020204" pitchFamily="34" charset="0"/>
          <a:cs typeface="Grotesque" panose="020B0504020202020204" pitchFamily="34" charset="0"/>
        </a:defRPr>
      </a:lvl1pPr>
    </p:titleStyle>
    <p:bodyStyle>
      <a:lvl1pPr algn="l" eaLnBrk="1" hangingPunct="1">
        <a:spcAft>
          <a:spcPts val="898"/>
        </a:spcAft>
        <a:defRPr sz="1795" b="1" i="0">
          <a:solidFill>
            <a:srgbClr val="00338D"/>
          </a:solidFill>
          <a:latin typeface="Grotesque Light" panose="020B0304020202020204" pitchFamily="34" charset="0"/>
          <a:cs typeface="Arial" panose="020B0604020202020204" pitchFamily="34" charset="0"/>
        </a:defRPr>
      </a:lvl1pPr>
      <a:lvl2pPr marL="0" indent="0" algn="l" eaLnBrk="1" hangingPunct="1">
        <a:spcAft>
          <a:spcPts val="898"/>
        </a:spcAft>
        <a:buFont typeface="Wingdings" panose="05000000000000000000" pitchFamily="2" charset="2"/>
        <a:buNone/>
        <a:defRPr sz="1795" b="0" i="0">
          <a:solidFill>
            <a:schemeClr val="tx1"/>
          </a:solidFill>
          <a:latin typeface="Grotesque Light" panose="020B0304020202020204" pitchFamily="34" charset="0"/>
          <a:cs typeface="Arial" panose="020B0604020202020204" pitchFamily="34" charset="0"/>
        </a:defRPr>
      </a:lvl2pPr>
      <a:lvl3pPr marL="178106" indent="-178106" algn="l" eaLnBrk="1" hangingPunct="1">
        <a:spcAft>
          <a:spcPts val="898"/>
        </a:spcAft>
        <a:buClr>
          <a:srgbClr val="00338D"/>
        </a:buClr>
        <a:buFont typeface="Wingdings" panose="05000000000000000000" pitchFamily="2" charset="2"/>
        <a:buChar char="§"/>
        <a:defRPr sz="1795" b="0" i="0">
          <a:solidFill>
            <a:schemeClr val="tx1"/>
          </a:solidFill>
          <a:latin typeface="Grotesque Light" panose="020B0304020202020204" pitchFamily="34" charset="0"/>
          <a:cs typeface="Arial" panose="020B0604020202020204" pitchFamily="34" charset="0"/>
        </a:defRPr>
      </a:lvl3pPr>
      <a:lvl4pPr eaLnBrk="1" hangingPunct="1">
        <a:spcAft>
          <a:spcPts val="1746"/>
        </a:spcAft>
        <a:defRPr sz="1496" b="0" i="0">
          <a:solidFill>
            <a:schemeClr val="tx1"/>
          </a:solidFill>
          <a:latin typeface="Univers LT Std 45 Light"/>
          <a:cs typeface="Univers LT Std 45 Light"/>
        </a:defRPr>
      </a:lvl4pPr>
      <a:lvl5pPr marL="315841" indent="-142484" algn="l" eaLnBrk="1" hangingPunct="1">
        <a:spcAft>
          <a:spcPts val="898"/>
        </a:spcAft>
        <a:buClr>
          <a:srgbClr val="00338D"/>
        </a:buClr>
        <a:buFont typeface="Univers 47 CondensedLight" panose="00000400000000000000" pitchFamily="2" charset="0"/>
        <a:buChar char="-"/>
        <a:defRPr sz="1795" b="0" i="0">
          <a:solidFill>
            <a:schemeClr val="tx1"/>
          </a:solidFill>
          <a:latin typeface="Grotesque Light" panose="020B0304020202020204" pitchFamily="34" charset="0"/>
          <a:cs typeface="Arial" panose="020B0604020202020204" pitchFamily="34" charset="0"/>
        </a:defRPr>
      </a:lvl5pPr>
    </p:bodyStyle>
    <p:otherStyle/>
  </p:txStyles>
  <p:extLst>
    <p:ext uri="{27BBF7A9-308A-43DC-89C8-2F10F3537804}">
      <p15:sldGuideLst xmlns:p15="http://schemas.microsoft.com/office/powerpoint/2012/main">
        <p15:guide id="1" orient="horz" pos="793">
          <p15:clr>
            <a:srgbClr val="F26B43"/>
          </p15:clr>
        </p15:guide>
        <p15:guide id="2" pos="441">
          <p15:clr>
            <a:srgbClr val="F26B43"/>
          </p15:clr>
        </p15:guide>
        <p15:guide id="3" pos="8054">
          <p15:clr>
            <a:srgbClr val="F26B43"/>
          </p15:clr>
        </p15:guide>
        <p15:guide id="4" orient="horz" pos="294">
          <p15:clr>
            <a:srgbClr val="F26B43"/>
          </p15:clr>
        </p15:guide>
        <p15:guide id="5" orient="horz" pos="861">
          <p15:clr>
            <a:srgbClr val="F26B43"/>
          </p15:clr>
        </p15:guide>
        <p15:guide id="6" orient="horz" pos="4468">
          <p15:clr>
            <a:srgbClr val="F26B43"/>
          </p15:clr>
        </p15:guide>
        <p15:guide id="7" pos="4147">
          <p15:clr>
            <a:srgbClr val="F26B43"/>
          </p15:clr>
        </p15:guide>
        <p15:guide id="8" pos="431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613C2-E06A-4AF1-BCE8-5F1BF384D007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4535E-64EF-4683-8518-609F7E9E2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97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.xlsx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2.sv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png"/><Relationship Id="rId5" Type="http://schemas.microsoft.com/office/2007/relationships/hdphoto" Target="../media/hdphoto1.wdp"/><Relationship Id="rId4" Type="http://schemas.openxmlformats.org/officeDocument/2006/relationships/image" Target="../media/image41.png"/><Relationship Id="rId9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.xlsx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2.sv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png"/><Relationship Id="rId5" Type="http://schemas.microsoft.com/office/2007/relationships/hdphoto" Target="../media/hdphoto1.wdp"/><Relationship Id="rId4" Type="http://schemas.openxmlformats.org/officeDocument/2006/relationships/image" Target="../media/image41.png"/><Relationship Id="rId9" Type="http://schemas.openxmlformats.org/officeDocument/2006/relationships/image" Target="../media/image5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3.xml"/><Relationship Id="rId18" Type="http://schemas.openxmlformats.org/officeDocument/2006/relationships/slide" Target="slide14.xml"/><Relationship Id="rId7" Type="http://schemas.openxmlformats.org/officeDocument/2006/relationships/slide" Target="slide5.xml"/><Relationship Id="rId12" Type="http://schemas.openxmlformats.org/officeDocument/2006/relationships/image" Target="../media/image22.png"/><Relationship Id="rId17" Type="http://schemas.openxmlformats.org/officeDocument/2006/relationships/image" Target="../media/image24.png"/><Relationship Id="rId2" Type="http://schemas.openxmlformats.org/officeDocument/2006/relationships/image" Target="../media/image18.png"/><Relationship Id="rId16" Type="http://schemas.openxmlformats.org/officeDocument/2006/relationships/slide" Target="slide12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11" Type="http://schemas.openxmlformats.org/officeDocument/2006/relationships/image" Target="../media/image31.png"/><Relationship Id="rId5" Type="http://schemas.openxmlformats.org/officeDocument/2006/relationships/slide" Target="slide10.xml"/><Relationship Id="rId15" Type="http://schemas.openxmlformats.org/officeDocument/2006/relationships/image" Target="../media/image23.png"/><Relationship Id="rId10" Type="http://schemas.openxmlformats.org/officeDocument/2006/relationships/slide" Target="slide8.xml"/><Relationship Id="rId19" Type="http://schemas.openxmlformats.org/officeDocument/2006/relationships/image" Target="../media/image25.png"/><Relationship Id="rId4" Type="http://schemas.openxmlformats.org/officeDocument/2006/relationships/image" Target="../media/image110.png"/><Relationship Id="rId9" Type="http://schemas.openxmlformats.org/officeDocument/2006/relationships/image" Target="../media/image20.png"/><Relationship Id="rId14" Type="http://schemas.openxmlformats.org/officeDocument/2006/relationships/image" Target="../media/image4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4F084CB-783A-4DA5-A0BF-609F31C6C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634" y="3101549"/>
            <a:ext cx="8178591" cy="590843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HeroicExtremeLef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cxnSp>
        <p:nvCxnSpPr>
          <p:cNvPr id="7" name="Connecteur droit 6"/>
          <p:cNvCxnSpPr/>
          <p:nvPr/>
        </p:nvCxnSpPr>
        <p:spPr>
          <a:xfrm>
            <a:off x="829342" y="9903932"/>
            <a:ext cx="8336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BC2CA2ED-EC85-419A-9082-F13F81FF0D23}"/>
              </a:ext>
            </a:extLst>
          </p:cNvPr>
          <p:cNvSpPr/>
          <p:nvPr/>
        </p:nvSpPr>
        <p:spPr>
          <a:xfrm flipH="1" flipV="1">
            <a:off x="1" y="546"/>
            <a:ext cx="16596212" cy="7873298"/>
          </a:xfrm>
          <a:prstGeom prst="triangle">
            <a:avLst>
              <a:gd name="adj" fmla="val 100000"/>
            </a:avLst>
          </a:prstGeom>
          <a:solidFill>
            <a:srgbClr val="8D1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9990"/>
            <a:endParaRPr lang="fr-FR" sz="2755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3" name="Espace réservé du texte 1"/>
          <p:cNvSpPr txBox="1">
            <a:spLocks/>
          </p:cNvSpPr>
          <p:nvPr/>
        </p:nvSpPr>
        <p:spPr>
          <a:xfrm>
            <a:off x="677341" y="1899023"/>
            <a:ext cx="7924726" cy="3702552"/>
          </a:xfrm>
          <a:prstGeom prst="rect">
            <a:avLst/>
          </a:prstGeom>
        </p:spPr>
        <p:txBody>
          <a:bodyPr/>
          <a:lstStyle>
            <a:lvl1pPr algn="l" eaLnBrk="1" hangingPunct="1">
              <a:spcAft>
                <a:spcPts val="600"/>
              </a:spcAft>
              <a:defRPr sz="1000" b="1" i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 eaLnBrk="1" hangingPunct="1">
              <a:spcAft>
                <a:spcPts val="600"/>
              </a:spcAft>
              <a:buFont typeface="Wingdings" panose="05000000000000000000" pitchFamily="2" charset="2"/>
              <a:buNone/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063" indent="-119063" algn="l" eaLnBrk="1" hangingPunct="1"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1" hangingPunct="1">
              <a:spcAft>
                <a:spcPts val="1167"/>
              </a:spcAft>
              <a:defRPr sz="1000" b="0" i="0">
                <a:solidFill>
                  <a:schemeClr val="tx1"/>
                </a:solidFill>
                <a:latin typeface="Univers LT Std 45 Light"/>
                <a:cs typeface="Univers LT Std 45 Light"/>
              </a:defRPr>
            </a:lvl4pPr>
            <a:lvl5pPr marL="211138" indent="-95250" algn="l" eaLnBrk="1" hangingPunct="1">
              <a:spcAft>
                <a:spcPts val="600"/>
              </a:spcAft>
              <a:buClr>
                <a:srgbClr val="00338D"/>
              </a:buClr>
              <a:buFont typeface="Univers 47 CondensedLight" panose="00000400000000000000" pitchFamily="2" charset="0"/>
              <a:buChar char="-"/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 defTabSz="1367851">
              <a:spcAft>
                <a:spcPts val="0"/>
              </a:spcAft>
            </a:pPr>
            <a:r>
              <a:rPr lang="fr-FR" sz="5385" b="1" kern="0" dirty="0">
                <a:solidFill>
                  <a:prstClr val="white"/>
                </a:solidFill>
                <a:latin typeface="Grotesque" panose="020B0504020202020204" pitchFamily="34" charset="0"/>
              </a:rPr>
              <a:t>Business Plan </a:t>
            </a:r>
          </a:p>
          <a:p>
            <a:pPr lvl="1" defTabSz="1367851">
              <a:spcAft>
                <a:spcPts val="0"/>
              </a:spcAft>
            </a:pPr>
            <a:endParaRPr lang="fr-FR" sz="5385" b="1" kern="0" dirty="0">
              <a:solidFill>
                <a:prstClr val="white"/>
              </a:solidFill>
              <a:latin typeface="Grotesque" panose="020B0504020202020204" pitchFamily="34" charset="0"/>
            </a:endParaRPr>
          </a:p>
          <a:p>
            <a:pPr lvl="1" defTabSz="1367851">
              <a:spcAft>
                <a:spcPts val="0"/>
              </a:spcAft>
            </a:pPr>
            <a:endParaRPr lang="fr-FR" sz="5385" b="1" kern="0" dirty="0">
              <a:solidFill>
                <a:prstClr val="white"/>
              </a:solidFill>
              <a:latin typeface="Grotesque" panose="020B0504020202020204" pitchFamily="34" charset="0"/>
            </a:endParaRPr>
          </a:p>
          <a:p>
            <a:pPr lvl="1" defTabSz="1367851">
              <a:spcAft>
                <a:spcPts val="0"/>
              </a:spcAft>
            </a:pPr>
            <a:br>
              <a:rPr lang="fr-FR" sz="2094" kern="0" dirty="0">
                <a:solidFill>
                  <a:prstClr val="white"/>
                </a:solidFill>
                <a:latin typeface="Grotesque" panose="020B0504020202020204" pitchFamily="34" charset="0"/>
              </a:rPr>
            </a:br>
            <a:endParaRPr lang="fr-FR" sz="2094" kern="0" dirty="0">
              <a:solidFill>
                <a:prstClr val="white"/>
              </a:solidFill>
              <a:latin typeface="Grotesque" panose="020B0504020202020204" pitchFamily="34" charset="0"/>
            </a:endParaRPr>
          </a:p>
        </p:txBody>
      </p:sp>
      <p:pic>
        <p:nvPicPr>
          <p:cNvPr id="1030" name="Picture 6" descr="Logo Linkedin - Robert Bas">
            <a:extLst>
              <a:ext uri="{FF2B5EF4-FFF2-40B4-BE49-F238E27FC236}">
                <a16:creationId xmlns:a16="http://schemas.microsoft.com/office/drawing/2014/main" id="{9F9FF969-A769-4B90-98F6-580954EA0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638" y="994342"/>
            <a:ext cx="668662" cy="6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488">
            <a:extLst>
              <a:ext uri="{FF2B5EF4-FFF2-40B4-BE49-F238E27FC236}">
                <a16:creationId xmlns:a16="http://schemas.microsoft.com/office/drawing/2014/main" id="{F98A43AC-EB8D-486A-BE98-BFC6C16EC94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9295412" y="277069"/>
            <a:ext cx="496191" cy="430809"/>
          </a:xfrm>
          <a:custGeom>
            <a:avLst/>
            <a:gdLst>
              <a:gd name="T0" fmla="*/ 2576 w 3694"/>
              <a:gd name="T1" fmla="*/ 2832 h 3211"/>
              <a:gd name="T2" fmla="*/ 2744 w 3694"/>
              <a:gd name="T3" fmla="*/ 2606 h 3211"/>
              <a:gd name="T4" fmla="*/ 898 w 3694"/>
              <a:gd name="T5" fmla="*/ 2718 h 3211"/>
              <a:gd name="T6" fmla="*/ 1099 w 3694"/>
              <a:gd name="T7" fmla="*/ 2728 h 3211"/>
              <a:gd name="T8" fmla="*/ 2077 w 3694"/>
              <a:gd name="T9" fmla="*/ 2920 h 3211"/>
              <a:gd name="T10" fmla="*/ 2377 w 3694"/>
              <a:gd name="T11" fmla="*/ 2633 h 3211"/>
              <a:gd name="T12" fmla="*/ 2067 w 3694"/>
              <a:gd name="T13" fmla="*/ 2420 h 3211"/>
              <a:gd name="T14" fmla="*/ 1330 w 3694"/>
              <a:gd name="T15" fmla="*/ 2470 h 3211"/>
              <a:gd name="T16" fmla="*/ 1458 w 3694"/>
              <a:gd name="T17" fmla="*/ 2804 h 3211"/>
              <a:gd name="T18" fmla="*/ 1732 w 3694"/>
              <a:gd name="T19" fmla="*/ 2412 h 3211"/>
              <a:gd name="T20" fmla="*/ 2798 w 3694"/>
              <a:gd name="T21" fmla="*/ 2261 h 3211"/>
              <a:gd name="T22" fmla="*/ 3119 w 3694"/>
              <a:gd name="T23" fmla="*/ 2452 h 3211"/>
              <a:gd name="T24" fmla="*/ 3400 w 3694"/>
              <a:gd name="T25" fmla="*/ 1986 h 3211"/>
              <a:gd name="T26" fmla="*/ 1962 w 3694"/>
              <a:gd name="T27" fmla="*/ 2183 h 3211"/>
              <a:gd name="T28" fmla="*/ 2547 w 3694"/>
              <a:gd name="T29" fmla="*/ 2279 h 3211"/>
              <a:gd name="T30" fmla="*/ 2651 w 3694"/>
              <a:gd name="T31" fmla="*/ 1720 h 3211"/>
              <a:gd name="T32" fmla="*/ 1097 w 3694"/>
              <a:gd name="T33" fmla="*/ 2104 h 3211"/>
              <a:gd name="T34" fmla="*/ 1527 w 3694"/>
              <a:gd name="T35" fmla="*/ 2200 h 3211"/>
              <a:gd name="T36" fmla="*/ 250 w 3694"/>
              <a:gd name="T37" fmla="*/ 1811 h 3211"/>
              <a:gd name="T38" fmla="*/ 460 w 3694"/>
              <a:gd name="T39" fmla="*/ 2308 h 3211"/>
              <a:gd name="T40" fmla="*/ 849 w 3694"/>
              <a:gd name="T41" fmla="*/ 2395 h 3211"/>
              <a:gd name="T42" fmla="*/ 820 w 3694"/>
              <a:gd name="T43" fmla="*/ 1834 h 3211"/>
              <a:gd name="T44" fmla="*/ 2267 w 3694"/>
              <a:gd name="T45" fmla="*/ 996 h 3211"/>
              <a:gd name="T46" fmla="*/ 2645 w 3694"/>
              <a:gd name="T47" fmla="*/ 1391 h 3211"/>
              <a:gd name="T48" fmla="*/ 1146 w 3694"/>
              <a:gd name="T49" fmla="*/ 932 h 3211"/>
              <a:gd name="T50" fmla="*/ 1043 w 3694"/>
              <a:gd name="T51" fmla="*/ 1491 h 3211"/>
              <a:gd name="T52" fmla="*/ 1331 w 3694"/>
              <a:gd name="T53" fmla="*/ 978 h 3211"/>
              <a:gd name="T54" fmla="*/ 459 w 3694"/>
              <a:gd name="T55" fmla="*/ 902 h 3211"/>
              <a:gd name="T56" fmla="*/ 250 w 3694"/>
              <a:gd name="T57" fmla="*/ 1400 h 3211"/>
              <a:gd name="T58" fmla="*/ 870 w 3694"/>
              <a:gd name="T59" fmla="*/ 1051 h 3211"/>
              <a:gd name="T60" fmla="*/ 641 w 3694"/>
              <a:gd name="T61" fmla="*/ 692 h 3211"/>
              <a:gd name="T62" fmla="*/ 2798 w 3694"/>
              <a:gd name="T63" fmla="*/ 950 h 3211"/>
              <a:gd name="T64" fmla="*/ 3456 w 3694"/>
              <a:gd name="T65" fmla="*/ 1491 h 3211"/>
              <a:gd name="T66" fmla="*/ 3284 w 3694"/>
              <a:gd name="T67" fmla="*/ 978 h 3211"/>
              <a:gd name="T68" fmla="*/ 2548 w 3694"/>
              <a:gd name="T69" fmla="*/ 412 h 3211"/>
              <a:gd name="T70" fmla="*/ 2864 w 3694"/>
              <a:gd name="T71" fmla="*/ 537 h 3211"/>
              <a:gd name="T72" fmla="*/ 1196 w 3694"/>
              <a:gd name="T73" fmla="*/ 347 h 3211"/>
              <a:gd name="T74" fmla="*/ 889 w 3694"/>
              <a:gd name="T75" fmla="*/ 571 h 3211"/>
              <a:gd name="T76" fmla="*/ 1196 w 3694"/>
              <a:gd name="T77" fmla="*/ 347 h 3211"/>
              <a:gd name="T78" fmla="*/ 2364 w 3694"/>
              <a:gd name="T79" fmla="*/ 741 h 3211"/>
              <a:gd name="T80" fmla="*/ 2236 w 3694"/>
              <a:gd name="T81" fmla="*/ 406 h 3211"/>
              <a:gd name="T82" fmla="*/ 1732 w 3694"/>
              <a:gd name="T83" fmla="*/ 246 h 3211"/>
              <a:gd name="T84" fmla="*/ 1409 w 3694"/>
              <a:gd name="T85" fmla="*/ 458 h 3211"/>
              <a:gd name="T86" fmla="*/ 1426 w 3694"/>
              <a:gd name="T87" fmla="*/ 762 h 3211"/>
              <a:gd name="T88" fmla="*/ 1848 w 3694"/>
              <a:gd name="T89" fmla="*/ 0 h 3211"/>
              <a:gd name="T90" fmla="*/ 2514 w 3694"/>
              <a:gd name="T91" fmla="*/ 108 h 3211"/>
              <a:gd name="T92" fmla="*/ 3073 w 3694"/>
              <a:gd name="T93" fmla="*/ 405 h 3211"/>
              <a:gd name="T94" fmla="*/ 3478 w 3694"/>
              <a:gd name="T95" fmla="*/ 851 h 3211"/>
              <a:gd name="T96" fmla="*/ 3680 w 3694"/>
              <a:gd name="T97" fmla="*/ 1404 h 3211"/>
              <a:gd name="T98" fmla="*/ 3638 w 3694"/>
              <a:gd name="T99" fmla="*/ 2000 h 3211"/>
              <a:gd name="T100" fmla="*/ 3363 w 3694"/>
              <a:gd name="T101" fmla="*/ 2522 h 3211"/>
              <a:gd name="T102" fmla="*/ 2902 w 3694"/>
              <a:gd name="T103" fmla="*/ 2923 h 3211"/>
              <a:gd name="T104" fmla="*/ 2301 w 3694"/>
              <a:gd name="T105" fmla="*/ 3161 h 3211"/>
              <a:gd name="T106" fmla="*/ 1616 w 3694"/>
              <a:gd name="T107" fmla="*/ 3198 h 3211"/>
              <a:gd name="T108" fmla="*/ 980 w 3694"/>
              <a:gd name="T109" fmla="*/ 3022 h 3211"/>
              <a:gd name="T110" fmla="*/ 467 w 3694"/>
              <a:gd name="T111" fmla="*/ 2671 h 3211"/>
              <a:gd name="T112" fmla="*/ 125 w 3694"/>
              <a:gd name="T113" fmla="*/ 2185 h 3211"/>
              <a:gd name="T114" fmla="*/ 0 w 3694"/>
              <a:gd name="T115" fmla="*/ 1605 h 3211"/>
              <a:gd name="T116" fmla="*/ 125 w 3694"/>
              <a:gd name="T117" fmla="*/ 1025 h 3211"/>
              <a:gd name="T118" fmla="*/ 467 w 3694"/>
              <a:gd name="T119" fmla="*/ 540 h 3211"/>
              <a:gd name="T120" fmla="*/ 980 w 3694"/>
              <a:gd name="T121" fmla="*/ 188 h 3211"/>
              <a:gd name="T122" fmla="*/ 1616 w 3694"/>
              <a:gd name="T123" fmla="*/ 12 h 3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94" h="3211">
                <a:moveTo>
                  <a:pt x="2679" y="2576"/>
                </a:moveTo>
                <a:lnTo>
                  <a:pt x="2638" y="2655"/>
                </a:lnTo>
                <a:lnTo>
                  <a:pt x="2595" y="2729"/>
                </a:lnTo>
                <a:lnTo>
                  <a:pt x="2548" y="2798"/>
                </a:lnTo>
                <a:lnTo>
                  <a:pt x="2498" y="2864"/>
                </a:lnTo>
                <a:lnTo>
                  <a:pt x="2576" y="2832"/>
                </a:lnTo>
                <a:lnTo>
                  <a:pt x="2653" y="2797"/>
                </a:lnTo>
                <a:lnTo>
                  <a:pt x="2725" y="2759"/>
                </a:lnTo>
                <a:lnTo>
                  <a:pt x="2796" y="2718"/>
                </a:lnTo>
                <a:lnTo>
                  <a:pt x="2864" y="2673"/>
                </a:lnTo>
                <a:lnTo>
                  <a:pt x="2806" y="2639"/>
                </a:lnTo>
                <a:lnTo>
                  <a:pt x="2744" y="2606"/>
                </a:lnTo>
                <a:lnTo>
                  <a:pt x="2679" y="2576"/>
                </a:lnTo>
                <a:close/>
                <a:moveTo>
                  <a:pt x="1015" y="2576"/>
                </a:moveTo>
                <a:lnTo>
                  <a:pt x="951" y="2606"/>
                </a:lnTo>
                <a:lnTo>
                  <a:pt x="889" y="2639"/>
                </a:lnTo>
                <a:lnTo>
                  <a:pt x="831" y="2674"/>
                </a:lnTo>
                <a:lnTo>
                  <a:pt x="898" y="2718"/>
                </a:lnTo>
                <a:lnTo>
                  <a:pt x="969" y="2760"/>
                </a:lnTo>
                <a:lnTo>
                  <a:pt x="1043" y="2797"/>
                </a:lnTo>
                <a:lnTo>
                  <a:pt x="1118" y="2832"/>
                </a:lnTo>
                <a:lnTo>
                  <a:pt x="1196" y="2864"/>
                </a:lnTo>
                <a:lnTo>
                  <a:pt x="1146" y="2798"/>
                </a:lnTo>
                <a:lnTo>
                  <a:pt x="1099" y="2728"/>
                </a:lnTo>
                <a:lnTo>
                  <a:pt x="1056" y="2654"/>
                </a:lnTo>
                <a:lnTo>
                  <a:pt x="1015" y="2576"/>
                </a:lnTo>
                <a:close/>
                <a:moveTo>
                  <a:pt x="1962" y="2412"/>
                </a:moveTo>
                <a:lnTo>
                  <a:pt x="1962" y="2964"/>
                </a:lnTo>
                <a:lnTo>
                  <a:pt x="2020" y="2946"/>
                </a:lnTo>
                <a:lnTo>
                  <a:pt x="2077" y="2920"/>
                </a:lnTo>
                <a:lnTo>
                  <a:pt x="2132" y="2888"/>
                </a:lnTo>
                <a:lnTo>
                  <a:pt x="2185" y="2849"/>
                </a:lnTo>
                <a:lnTo>
                  <a:pt x="2236" y="2804"/>
                </a:lnTo>
                <a:lnTo>
                  <a:pt x="2285" y="2752"/>
                </a:lnTo>
                <a:lnTo>
                  <a:pt x="2332" y="2696"/>
                </a:lnTo>
                <a:lnTo>
                  <a:pt x="2377" y="2633"/>
                </a:lnTo>
                <a:lnTo>
                  <a:pt x="2418" y="2567"/>
                </a:lnTo>
                <a:lnTo>
                  <a:pt x="2458" y="2495"/>
                </a:lnTo>
                <a:lnTo>
                  <a:pt x="2365" y="2470"/>
                </a:lnTo>
                <a:lnTo>
                  <a:pt x="2268" y="2448"/>
                </a:lnTo>
                <a:lnTo>
                  <a:pt x="2169" y="2432"/>
                </a:lnTo>
                <a:lnTo>
                  <a:pt x="2067" y="2420"/>
                </a:lnTo>
                <a:lnTo>
                  <a:pt x="1962" y="2412"/>
                </a:lnTo>
                <a:close/>
                <a:moveTo>
                  <a:pt x="1732" y="2412"/>
                </a:moveTo>
                <a:lnTo>
                  <a:pt x="1627" y="2420"/>
                </a:lnTo>
                <a:lnTo>
                  <a:pt x="1526" y="2432"/>
                </a:lnTo>
                <a:lnTo>
                  <a:pt x="1426" y="2448"/>
                </a:lnTo>
                <a:lnTo>
                  <a:pt x="1330" y="2470"/>
                </a:lnTo>
                <a:lnTo>
                  <a:pt x="1237" y="2495"/>
                </a:lnTo>
                <a:lnTo>
                  <a:pt x="1276" y="2567"/>
                </a:lnTo>
                <a:lnTo>
                  <a:pt x="1318" y="2633"/>
                </a:lnTo>
                <a:lnTo>
                  <a:pt x="1362" y="2696"/>
                </a:lnTo>
                <a:lnTo>
                  <a:pt x="1409" y="2753"/>
                </a:lnTo>
                <a:lnTo>
                  <a:pt x="1458" y="2804"/>
                </a:lnTo>
                <a:lnTo>
                  <a:pt x="1509" y="2849"/>
                </a:lnTo>
                <a:lnTo>
                  <a:pt x="1562" y="2888"/>
                </a:lnTo>
                <a:lnTo>
                  <a:pt x="1617" y="2920"/>
                </a:lnTo>
                <a:lnTo>
                  <a:pt x="1674" y="2946"/>
                </a:lnTo>
                <a:lnTo>
                  <a:pt x="1732" y="2964"/>
                </a:lnTo>
                <a:lnTo>
                  <a:pt x="1732" y="2412"/>
                </a:lnTo>
                <a:close/>
                <a:moveTo>
                  <a:pt x="2882" y="1720"/>
                </a:moveTo>
                <a:lnTo>
                  <a:pt x="2874" y="1834"/>
                </a:lnTo>
                <a:lnTo>
                  <a:pt x="2863" y="1946"/>
                </a:lnTo>
                <a:lnTo>
                  <a:pt x="2846" y="2054"/>
                </a:lnTo>
                <a:lnTo>
                  <a:pt x="2824" y="2159"/>
                </a:lnTo>
                <a:lnTo>
                  <a:pt x="2798" y="2261"/>
                </a:lnTo>
                <a:lnTo>
                  <a:pt x="2767" y="2358"/>
                </a:lnTo>
                <a:lnTo>
                  <a:pt x="2845" y="2394"/>
                </a:lnTo>
                <a:lnTo>
                  <a:pt x="2917" y="2434"/>
                </a:lnTo>
                <a:lnTo>
                  <a:pt x="2988" y="2474"/>
                </a:lnTo>
                <a:lnTo>
                  <a:pt x="3053" y="2518"/>
                </a:lnTo>
                <a:lnTo>
                  <a:pt x="3119" y="2452"/>
                </a:lnTo>
                <a:lnTo>
                  <a:pt x="3179" y="2382"/>
                </a:lnTo>
                <a:lnTo>
                  <a:pt x="3235" y="2308"/>
                </a:lnTo>
                <a:lnTo>
                  <a:pt x="3284" y="2231"/>
                </a:lnTo>
                <a:lnTo>
                  <a:pt x="3328" y="2152"/>
                </a:lnTo>
                <a:lnTo>
                  <a:pt x="3367" y="2071"/>
                </a:lnTo>
                <a:lnTo>
                  <a:pt x="3400" y="1986"/>
                </a:lnTo>
                <a:lnTo>
                  <a:pt x="3425" y="1899"/>
                </a:lnTo>
                <a:lnTo>
                  <a:pt x="3444" y="1810"/>
                </a:lnTo>
                <a:lnTo>
                  <a:pt x="3456" y="1720"/>
                </a:lnTo>
                <a:lnTo>
                  <a:pt x="2882" y="1720"/>
                </a:lnTo>
                <a:close/>
                <a:moveTo>
                  <a:pt x="1962" y="1720"/>
                </a:moveTo>
                <a:lnTo>
                  <a:pt x="1962" y="2183"/>
                </a:lnTo>
                <a:lnTo>
                  <a:pt x="2067" y="2190"/>
                </a:lnTo>
                <a:lnTo>
                  <a:pt x="2168" y="2200"/>
                </a:lnTo>
                <a:lnTo>
                  <a:pt x="2267" y="2214"/>
                </a:lnTo>
                <a:lnTo>
                  <a:pt x="2364" y="2233"/>
                </a:lnTo>
                <a:lnTo>
                  <a:pt x="2457" y="2254"/>
                </a:lnTo>
                <a:lnTo>
                  <a:pt x="2547" y="2279"/>
                </a:lnTo>
                <a:lnTo>
                  <a:pt x="2574" y="2193"/>
                </a:lnTo>
                <a:lnTo>
                  <a:pt x="2598" y="2104"/>
                </a:lnTo>
                <a:lnTo>
                  <a:pt x="2617" y="2011"/>
                </a:lnTo>
                <a:lnTo>
                  <a:pt x="2633" y="1916"/>
                </a:lnTo>
                <a:lnTo>
                  <a:pt x="2645" y="1819"/>
                </a:lnTo>
                <a:lnTo>
                  <a:pt x="2651" y="1720"/>
                </a:lnTo>
                <a:lnTo>
                  <a:pt x="1962" y="1720"/>
                </a:lnTo>
                <a:close/>
                <a:moveTo>
                  <a:pt x="1043" y="1720"/>
                </a:moveTo>
                <a:lnTo>
                  <a:pt x="1049" y="1819"/>
                </a:lnTo>
                <a:lnTo>
                  <a:pt x="1062" y="1916"/>
                </a:lnTo>
                <a:lnTo>
                  <a:pt x="1077" y="2011"/>
                </a:lnTo>
                <a:lnTo>
                  <a:pt x="1097" y="2104"/>
                </a:lnTo>
                <a:lnTo>
                  <a:pt x="1120" y="2193"/>
                </a:lnTo>
                <a:lnTo>
                  <a:pt x="1147" y="2279"/>
                </a:lnTo>
                <a:lnTo>
                  <a:pt x="1238" y="2254"/>
                </a:lnTo>
                <a:lnTo>
                  <a:pt x="1331" y="2233"/>
                </a:lnTo>
                <a:lnTo>
                  <a:pt x="1428" y="2214"/>
                </a:lnTo>
                <a:lnTo>
                  <a:pt x="1527" y="2200"/>
                </a:lnTo>
                <a:lnTo>
                  <a:pt x="1628" y="2190"/>
                </a:lnTo>
                <a:lnTo>
                  <a:pt x="1732" y="2183"/>
                </a:lnTo>
                <a:lnTo>
                  <a:pt x="1732" y="1720"/>
                </a:lnTo>
                <a:lnTo>
                  <a:pt x="1043" y="1720"/>
                </a:lnTo>
                <a:close/>
                <a:moveTo>
                  <a:pt x="238" y="1720"/>
                </a:moveTo>
                <a:lnTo>
                  <a:pt x="250" y="1811"/>
                </a:lnTo>
                <a:lnTo>
                  <a:pt x="269" y="1899"/>
                </a:lnTo>
                <a:lnTo>
                  <a:pt x="296" y="1986"/>
                </a:lnTo>
                <a:lnTo>
                  <a:pt x="327" y="2071"/>
                </a:lnTo>
                <a:lnTo>
                  <a:pt x="366" y="2152"/>
                </a:lnTo>
                <a:lnTo>
                  <a:pt x="410" y="2233"/>
                </a:lnTo>
                <a:lnTo>
                  <a:pt x="460" y="2308"/>
                </a:lnTo>
                <a:lnTo>
                  <a:pt x="516" y="2382"/>
                </a:lnTo>
                <a:lnTo>
                  <a:pt x="576" y="2453"/>
                </a:lnTo>
                <a:lnTo>
                  <a:pt x="642" y="2519"/>
                </a:lnTo>
                <a:lnTo>
                  <a:pt x="707" y="2475"/>
                </a:lnTo>
                <a:lnTo>
                  <a:pt x="777" y="2434"/>
                </a:lnTo>
                <a:lnTo>
                  <a:pt x="849" y="2395"/>
                </a:lnTo>
                <a:lnTo>
                  <a:pt x="927" y="2359"/>
                </a:lnTo>
                <a:lnTo>
                  <a:pt x="896" y="2261"/>
                </a:lnTo>
                <a:lnTo>
                  <a:pt x="870" y="2159"/>
                </a:lnTo>
                <a:lnTo>
                  <a:pt x="848" y="2054"/>
                </a:lnTo>
                <a:lnTo>
                  <a:pt x="831" y="1946"/>
                </a:lnTo>
                <a:lnTo>
                  <a:pt x="820" y="1834"/>
                </a:lnTo>
                <a:lnTo>
                  <a:pt x="812" y="1720"/>
                </a:lnTo>
                <a:lnTo>
                  <a:pt x="238" y="1720"/>
                </a:lnTo>
                <a:close/>
                <a:moveTo>
                  <a:pt x="2547" y="932"/>
                </a:moveTo>
                <a:lnTo>
                  <a:pt x="2457" y="956"/>
                </a:lnTo>
                <a:lnTo>
                  <a:pt x="2363" y="978"/>
                </a:lnTo>
                <a:lnTo>
                  <a:pt x="2267" y="996"/>
                </a:lnTo>
                <a:lnTo>
                  <a:pt x="2168" y="1011"/>
                </a:lnTo>
                <a:lnTo>
                  <a:pt x="2066" y="1021"/>
                </a:lnTo>
                <a:lnTo>
                  <a:pt x="1962" y="1028"/>
                </a:lnTo>
                <a:lnTo>
                  <a:pt x="1962" y="1491"/>
                </a:lnTo>
                <a:lnTo>
                  <a:pt x="2651" y="1491"/>
                </a:lnTo>
                <a:lnTo>
                  <a:pt x="2645" y="1391"/>
                </a:lnTo>
                <a:lnTo>
                  <a:pt x="2633" y="1294"/>
                </a:lnTo>
                <a:lnTo>
                  <a:pt x="2617" y="1199"/>
                </a:lnTo>
                <a:lnTo>
                  <a:pt x="2598" y="1107"/>
                </a:lnTo>
                <a:lnTo>
                  <a:pt x="2574" y="1017"/>
                </a:lnTo>
                <a:lnTo>
                  <a:pt x="2547" y="932"/>
                </a:lnTo>
                <a:close/>
                <a:moveTo>
                  <a:pt x="1146" y="932"/>
                </a:moveTo>
                <a:lnTo>
                  <a:pt x="1120" y="1017"/>
                </a:lnTo>
                <a:lnTo>
                  <a:pt x="1097" y="1107"/>
                </a:lnTo>
                <a:lnTo>
                  <a:pt x="1077" y="1199"/>
                </a:lnTo>
                <a:lnTo>
                  <a:pt x="1062" y="1294"/>
                </a:lnTo>
                <a:lnTo>
                  <a:pt x="1049" y="1391"/>
                </a:lnTo>
                <a:lnTo>
                  <a:pt x="1043" y="1491"/>
                </a:lnTo>
                <a:lnTo>
                  <a:pt x="1732" y="1491"/>
                </a:lnTo>
                <a:lnTo>
                  <a:pt x="1732" y="1028"/>
                </a:lnTo>
                <a:lnTo>
                  <a:pt x="1628" y="1021"/>
                </a:lnTo>
                <a:lnTo>
                  <a:pt x="1527" y="1011"/>
                </a:lnTo>
                <a:lnTo>
                  <a:pt x="1428" y="996"/>
                </a:lnTo>
                <a:lnTo>
                  <a:pt x="1331" y="978"/>
                </a:lnTo>
                <a:lnTo>
                  <a:pt x="1237" y="956"/>
                </a:lnTo>
                <a:lnTo>
                  <a:pt x="1146" y="932"/>
                </a:lnTo>
                <a:close/>
                <a:moveTo>
                  <a:pt x="641" y="692"/>
                </a:moveTo>
                <a:lnTo>
                  <a:pt x="575" y="759"/>
                </a:lnTo>
                <a:lnTo>
                  <a:pt x="515" y="829"/>
                </a:lnTo>
                <a:lnTo>
                  <a:pt x="459" y="902"/>
                </a:lnTo>
                <a:lnTo>
                  <a:pt x="410" y="979"/>
                </a:lnTo>
                <a:lnTo>
                  <a:pt x="366" y="1058"/>
                </a:lnTo>
                <a:lnTo>
                  <a:pt x="327" y="1140"/>
                </a:lnTo>
                <a:lnTo>
                  <a:pt x="296" y="1224"/>
                </a:lnTo>
                <a:lnTo>
                  <a:pt x="269" y="1311"/>
                </a:lnTo>
                <a:lnTo>
                  <a:pt x="250" y="1400"/>
                </a:lnTo>
                <a:lnTo>
                  <a:pt x="238" y="1491"/>
                </a:lnTo>
                <a:lnTo>
                  <a:pt x="812" y="1491"/>
                </a:lnTo>
                <a:lnTo>
                  <a:pt x="820" y="1377"/>
                </a:lnTo>
                <a:lnTo>
                  <a:pt x="831" y="1266"/>
                </a:lnTo>
                <a:lnTo>
                  <a:pt x="848" y="1157"/>
                </a:lnTo>
                <a:lnTo>
                  <a:pt x="870" y="1051"/>
                </a:lnTo>
                <a:lnTo>
                  <a:pt x="896" y="950"/>
                </a:lnTo>
                <a:lnTo>
                  <a:pt x="927" y="852"/>
                </a:lnTo>
                <a:lnTo>
                  <a:pt x="849" y="816"/>
                </a:lnTo>
                <a:lnTo>
                  <a:pt x="775" y="778"/>
                </a:lnTo>
                <a:lnTo>
                  <a:pt x="706" y="736"/>
                </a:lnTo>
                <a:lnTo>
                  <a:pt x="641" y="692"/>
                </a:lnTo>
                <a:close/>
                <a:moveTo>
                  <a:pt x="3052" y="691"/>
                </a:moveTo>
                <a:lnTo>
                  <a:pt x="2987" y="735"/>
                </a:lnTo>
                <a:lnTo>
                  <a:pt x="2917" y="777"/>
                </a:lnTo>
                <a:lnTo>
                  <a:pt x="2845" y="815"/>
                </a:lnTo>
                <a:lnTo>
                  <a:pt x="2767" y="851"/>
                </a:lnTo>
                <a:lnTo>
                  <a:pt x="2798" y="950"/>
                </a:lnTo>
                <a:lnTo>
                  <a:pt x="2824" y="1051"/>
                </a:lnTo>
                <a:lnTo>
                  <a:pt x="2846" y="1156"/>
                </a:lnTo>
                <a:lnTo>
                  <a:pt x="2863" y="1265"/>
                </a:lnTo>
                <a:lnTo>
                  <a:pt x="2874" y="1377"/>
                </a:lnTo>
                <a:lnTo>
                  <a:pt x="2882" y="1491"/>
                </a:lnTo>
                <a:lnTo>
                  <a:pt x="3456" y="1491"/>
                </a:lnTo>
                <a:lnTo>
                  <a:pt x="3444" y="1399"/>
                </a:lnTo>
                <a:lnTo>
                  <a:pt x="3425" y="1311"/>
                </a:lnTo>
                <a:lnTo>
                  <a:pt x="3398" y="1224"/>
                </a:lnTo>
                <a:lnTo>
                  <a:pt x="3367" y="1139"/>
                </a:lnTo>
                <a:lnTo>
                  <a:pt x="3328" y="1058"/>
                </a:lnTo>
                <a:lnTo>
                  <a:pt x="3284" y="978"/>
                </a:lnTo>
                <a:lnTo>
                  <a:pt x="3234" y="902"/>
                </a:lnTo>
                <a:lnTo>
                  <a:pt x="3178" y="829"/>
                </a:lnTo>
                <a:lnTo>
                  <a:pt x="3118" y="758"/>
                </a:lnTo>
                <a:lnTo>
                  <a:pt x="3052" y="691"/>
                </a:lnTo>
                <a:close/>
                <a:moveTo>
                  <a:pt x="2498" y="347"/>
                </a:moveTo>
                <a:lnTo>
                  <a:pt x="2548" y="412"/>
                </a:lnTo>
                <a:lnTo>
                  <a:pt x="2595" y="482"/>
                </a:lnTo>
                <a:lnTo>
                  <a:pt x="2639" y="557"/>
                </a:lnTo>
                <a:lnTo>
                  <a:pt x="2679" y="636"/>
                </a:lnTo>
                <a:lnTo>
                  <a:pt x="2744" y="605"/>
                </a:lnTo>
                <a:lnTo>
                  <a:pt x="2806" y="571"/>
                </a:lnTo>
                <a:lnTo>
                  <a:pt x="2864" y="537"/>
                </a:lnTo>
                <a:lnTo>
                  <a:pt x="2796" y="492"/>
                </a:lnTo>
                <a:lnTo>
                  <a:pt x="2725" y="452"/>
                </a:lnTo>
                <a:lnTo>
                  <a:pt x="2653" y="413"/>
                </a:lnTo>
                <a:lnTo>
                  <a:pt x="2576" y="378"/>
                </a:lnTo>
                <a:lnTo>
                  <a:pt x="2498" y="347"/>
                </a:lnTo>
                <a:close/>
                <a:moveTo>
                  <a:pt x="1196" y="347"/>
                </a:moveTo>
                <a:lnTo>
                  <a:pt x="1118" y="378"/>
                </a:lnTo>
                <a:lnTo>
                  <a:pt x="1041" y="413"/>
                </a:lnTo>
                <a:lnTo>
                  <a:pt x="969" y="452"/>
                </a:lnTo>
                <a:lnTo>
                  <a:pt x="898" y="493"/>
                </a:lnTo>
                <a:lnTo>
                  <a:pt x="830" y="537"/>
                </a:lnTo>
                <a:lnTo>
                  <a:pt x="889" y="571"/>
                </a:lnTo>
                <a:lnTo>
                  <a:pt x="951" y="604"/>
                </a:lnTo>
                <a:lnTo>
                  <a:pt x="1015" y="635"/>
                </a:lnTo>
                <a:lnTo>
                  <a:pt x="1056" y="557"/>
                </a:lnTo>
                <a:lnTo>
                  <a:pt x="1099" y="482"/>
                </a:lnTo>
                <a:lnTo>
                  <a:pt x="1146" y="412"/>
                </a:lnTo>
                <a:lnTo>
                  <a:pt x="1196" y="347"/>
                </a:lnTo>
                <a:close/>
                <a:moveTo>
                  <a:pt x="1962" y="246"/>
                </a:moveTo>
                <a:lnTo>
                  <a:pt x="1962" y="798"/>
                </a:lnTo>
                <a:lnTo>
                  <a:pt x="2067" y="790"/>
                </a:lnTo>
                <a:lnTo>
                  <a:pt x="2168" y="778"/>
                </a:lnTo>
                <a:lnTo>
                  <a:pt x="2268" y="762"/>
                </a:lnTo>
                <a:lnTo>
                  <a:pt x="2364" y="741"/>
                </a:lnTo>
                <a:lnTo>
                  <a:pt x="2457" y="716"/>
                </a:lnTo>
                <a:lnTo>
                  <a:pt x="2418" y="644"/>
                </a:lnTo>
                <a:lnTo>
                  <a:pt x="2376" y="577"/>
                </a:lnTo>
                <a:lnTo>
                  <a:pt x="2332" y="515"/>
                </a:lnTo>
                <a:lnTo>
                  <a:pt x="2285" y="458"/>
                </a:lnTo>
                <a:lnTo>
                  <a:pt x="2236" y="406"/>
                </a:lnTo>
                <a:lnTo>
                  <a:pt x="2185" y="361"/>
                </a:lnTo>
                <a:lnTo>
                  <a:pt x="2132" y="323"/>
                </a:lnTo>
                <a:lnTo>
                  <a:pt x="2077" y="290"/>
                </a:lnTo>
                <a:lnTo>
                  <a:pt x="2020" y="264"/>
                </a:lnTo>
                <a:lnTo>
                  <a:pt x="1962" y="246"/>
                </a:lnTo>
                <a:close/>
                <a:moveTo>
                  <a:pt x="1732" y="246"/>
                </a:moveTo>
                <a:lnTo>
                  <a:pt x="1674" y="264"/>
                </a:lnTo>
                <a:lnTo>
                  <a:pt x="1617" y="290"/>
                </a:lnTo>
                <a:lnTo>
                  <a:pt x="1562" y="323"/>
                </a:lnTo>
                <a:lnTo>
                  <a:pt x="1509" y="361"/>
                </a:lnTo>
                <a:lnTo>
                  <a:pt x="1458" y="406"/>
                </a:lnTo>
                <a:lnTo>
                  <a:pt x="1409" y="458"/>
                </a:lnTo>
                <a:lnTo>
                  <a:pt x="1362" y="515"/>
                </a:lnTo>
                <a:lnTo>
                  <a:pt x="1318" y="577"/>
                </a:lnTo>
                <a:lnTo>
                  <a:pt x="1276" y="644"/>
                </a:lnTo>
                <a:lnTo>
                  <a:pt x="1237" y="716"/>
                </a:lnTo>
                <a:lnTo>
                  <a:pt x="1330" y="741"/>
                </a:lnTo>
                <a:lnTo>
                  <a:pt x="1426" y="762"/>
                </a:lnTo>
                <a:lnTo>
                  <a:pt x="1526" y="778"/>
                </a:lnTo>
                <a:lnTo>
                  <a:pt x="1627" y="790"/>
                </a:lnTo>
                <a:lnTo>
                  <a:pt x="1732" y="798"/>
                </a:lnTo>
                <a:lnTo>
                  <a:pt x="1732" y="246"/>
                </a:lnTo>
                <a:close/>
                <a:moveTo>
                  <a:pt x="1848" y="0"/>
                </a:moveTo>
                <a:lnTo>
                  <a:pt x="1848" y="0"/>
                </a:lnTo>
                <a:lnTo>
                  <a:pt x="1964" y="3"/>
                </a:lnTo>
                <a:lnTo>
                  <a:pt x="2078" y="12"/>
                </a:lnTo>
                <a:lnTo>
                  <a:pt x="2191" y="28"/>
                </a:lnTo>
                <a:lnTo>
                  <a:pt x="2301" y="50"/>
                </a:lnTo>
                <a:lnTo>
                  <a:pt x="2409" y="75"/>
                </a:lnTo>
                <a:lnTo>
                  <a:pt x="2514" y="108"/>
                </a:lnTo>
                <a:lnTo>
                  <a:pt x="2616" y="146"/>
                </a:lnTo>
                <a:lnTo>
                  <a:pt x="2715" y="188"/>
                </a:lnTo>
                <a:lnTo>
                  <a:pt x="2811" y="236"/>
                </a:lnTo>
                <a:lnTo>
                  <a:pt x="2902" y="288"/>
                </a:lnTo>
                <a:lnTo>
                  <a:pt x="2990" y="344"/>
                </a:lnTo>
                <a:lnTo>
                  <a:pt x="3073" y="405"/>
                </a:lnTo>
                <a:lnTo>
                  <a:pt x="3153" y="471"/>
                </a:lnTo>
                <a:lnTo>
                  <a:pt x="3228" y="540"/>
                </a:lnTo>
                <a:lnTo>
                  <a:pt x="3298" y="612"/>
                </a:lnTo>
                <a:lnTo>
                  <a:pt x="3363" y="689"/>
                </a:lnTo>
                <a:lnTo>
                  <a:pt x="3423" y="768"/>
                </a:lnTo>
                <a:lnTo>
                  <a:pt x="3478" y="851"/>
                </a:lnTo>
                <a:lnTo>
                  <a:pt x="3527" y="937"/>
                </a:lnTo>
                <a:lnTo>
                  <a:pt x="3570" y="1025"/>
                </a:lnTo>
                <a:lnTo>
                  <a:pt x="3608" y="1117"/>
                </a:lnTo>
                <a:lnTo>
                  <a:pt x="3638" y="1210"/>
                </a:lnTo>
                <a:lnTo>
                  <a:pt x="3662" y="1306"/>
                </a:lnTo>
                <a:lnTo>
                  <a:pt x="3680" y="1404"/>
                </a:lnTo>
                <a:lnTo>
                  <a:pt x="3691" y="1504"/>
                </a:lnTo>
                <a:lnTo>
                  <a:pt x="3694" y="1605"/>
                </a:lnTo>
                <a:lnTo>
                  <a:pt x="3691" y="1706"/>
                </a:lnTo>
                <a:lnTo>
                  <a:pt x="3680" y="1807"/>
                </a:lnTo>
                <a:lnTo>
                  <a:pt x="3662" y="1904"/>
                </a:lnTo>
                <a:lnTo>
                  <a:pt x="3638" y="2000"/>
                </a:lnTo>
                <a:lnTo>
                  <a:pt x="3608" y="2094"/>
                </a:lnTo>
                <a:lnTo>
                  <a:pt x="3570" y="2185"/>
                </a:lnTo>
                <a:lnTo>
                  <a:pt x="3527" y="2273"/>
                </a:lnTo>
                <a:lnTo>
                  <a:pt x="3478" y="2359"/>
                </a:lnTo>
                <a:lnTo>
                  <a:pt x="3423" y="2443"/>
                </a:lnTo>
                <a:lnTo>
                  <a:pt x="3363" y="2522"/>
                </a:lnTo>
                <a:lnTo>
                  <a:pt x="3298" y="2598"/>
                </a:lnTo>
                <a:lnTo>
                  <a:pt x="3228" y="2671"/>
                </a:lnTo>
                <a:lnTo>
                  <a:pt x="3153" y="2740"/>
                </a:lnTo>
                <a:lnTo>
                  <a:pt x="3073" y="2805"/>
                </a:lnTo>
                <a:lnTo>
                  <a:pt x="2990" y="2866"/>
                </a:lnTo>
                <a:lnTo>
                  <a:pt x="2902" y="2923"/>
                </a:lnTo>
                <a:lnTo>
                  <a:pt x="2811" y="2975"/>
                </a:lnTo>
                <a:lnTo>
                  <a:pt x="2715" y="3022"/>
                </a:lnTo>
                <a:lnTo>
                  <a:pt x="2616" y="3065"/>
                </a:lnTo>
                <a:lnTo>
                  <a:pt x="2514" y="3102"/>
                </a:lnTo>
                <a:lnTo>
                  <a:pt x="2409" y="3135"/>
                </a:lnTo>
                <a:lnTo>
                  <a:pt x="2301" y="3161"/>
                </a:lnTo>
                <a:lnTo>
                  <a:pt x="2191" y="3182"/>
                </a:lnTo>
                <a:lnTo>
                  <a:pt x="2078" y="3198"/>
                </a:lnTo>
                <a:lnTo>
                  <a:pt x="1964" y="3207"/>
                </a:lnTo>
                <a:lnTo>
                  <a:pt x="1848" y="3211"/>
                </a:lnTo>
                <a:lnTo>
                  <a:pt x="1730" y="3207"/>
                </a:lnTo>
                <a:lnTo>
                  <a:pt x="1616" y="3198"/>
                </a:lnTo>
                <a:lnTo>
                  <a:pt x="1503" y="3182"/>
                </a:lnTo>
                <a:lnTo>
                  <a:pt x="1393" y="3161"/>
                </a:lnTo>
                <a:lnTo>
                  <a:pt x="1285" y="3135"/>
                </a:lnTo>
                <a:lnTo>
                  <a:pt x="1180" y="3102"/>
                </a:lnTo>
                <a:lnTo>
                  <a:pt x="1078" y="3065"/>
                </a:lnTo>
                <a:lnTo>
                  <a:pt x="980" y="3022"/>
                </a:lnTo>
                <a:lnTo>
                  <a:pt x="885" y="2975"/>
                </a:lnTo>
                <a:lnTo>
                  <a:pt x="792" y="2923"/>
                </a:lnTo>
                <a:lnTo>
                  <a:pt x="705" y="2866"/>
                </a:lnTo>
                <a:lnTo>
                  <a:pt x="621" y="2805"/>
                </a:lnTo>
                <a:lnTo>
                  <a:pt x="541" y="2740"/>
                </a:lnTo>
                <a:lnTo>
                  <a:pt x="467" y="2671"/>
                </a:lnTo>
                <a:lnTo>
                  <a:pt x="397" y="2598"/>
                </a:lnTo>
                <a:lnTo>
                  <a:pt x="331" y="2522"/>
                </a:lnTo>
                <a:lnTo>
                  <a:pt x="272" y="2443"/>
                </a:lnTo>
                <a:lnTo>
                  <a:pt x="217" y="2359"/>
                </a:lnTo>
                <a:lnTo>
                  <a:pt x="168" y="2273"/>
                </a:lnTo>
                <a:lnTo>
                  <a:pt x="125" y="2185"/>
                </a:lnTo>
                <a:lnTo>
                  <a:pt x="88" y="2094"/>
                </a:lnTo>
                <a:lnTo>
                  <a:pt x="57" y="2000"/>
                </a:lnTo>
                <a:lnTo>
                  <a:pt x="32" y="1904"/>
                </a:lnTo>
                <a:lnTo>
                  <a:pt x="15" y="1807"/>
                </a:lnTo>
                <a:lnTo>
                  <a:pt x="3" y="1706"/>
                </a:lnTo>
                <a:lnTo>
                  <a:pt x="0" y="1605"/>
                </a:lnTo>
                <a:lnTo>
                  <a:pt x="3" y="1504"/>
                </a:lnTo>
                <a:lnTo>
                  <a:pt x="15" y="1404"/>
                </a:lnTo>
                <a:lnTo>
                  <a:pt x="32" y="1306"/>
                </a:lnTo>
                <a:lnTo>
                  <a:pt x="57" y="1210"/>
                </a:lnTo>
                <a:lnTo>
                  <a:pt x="88" y="1117"/>
                </a:lnTo>
                <a:lnTo>
                  <a:pt x="125" y="1025"/>
                </a:lnTo>
                <a:lnTo>
                  <a:pt x="168" y="937"/>
                </a:lnTo>
                <a:lnTo>
                  <a:pt x="217" y="851"/>
                </a:lnTo>
                <a:lnTo>
                  <a:pt x="272" y="768"/>
                </a:lnTo>
                <a:lnTo>
                  <a:pt x="331" y="689"/>
                </a:lnTo>
                <a:lnTo>
                  <a:pt x="397" y="612"/>
                </a:lnTo>
                <a:lnTo>
                  <a:pt x="467" y="540"/>
                </a:lnTo>
                <a:lnTo>
                  <a:pt x="541" y="471"/>
                </a:lnTo>
                <a:lnTo>
                  <a:pt x="621" y="405"/>
                </a:lnTo>
                <a:lnTo>
                  <a:pt x="705" y="344"/>
                </a:lnTo>
                <a:lnTo>
                  <a:pt x="792" y="288"/>
                </a:lnTo>
                <a:lnTo>
                  <a:pt x="885" y="236"/>
                </a:lnTo>
                <a:lnTo>
                  <a:pt x="980" y="188"/>
                </a:lnTo>
                <a:lnTo>
                  <a:pt x="1078" y="146"/>
                </a:lnTo>
                <a:lnTo>
                  <a:pt x="1180" y="108"/>
                </a:lnTo>
                <a:lnTo>
                  <a:pt x="1285" y="75"/>
                </a:lnTo>
                <a:lnTo>
                  <a:pt x="1393" y="50"/>
                </a:lnTo>
                <a:lnTo>
                  <a:pt x="1503" y="28"/>
                </a:lnTo>
                <a:lnTo>
                  <a:pt x="1616" y="12"/>
                </a:lnTo>
                <a:lnTo>
                  <a:pt x="1730" y="3"/>
                </a:lnTo>
                <a:lnTo>
                  <a:pt x="1848" y="0"/>
                </a:lnTo>
                <a:close/>
              </a:path>
            </a:pathLst>
          </a:custGeom>
          <a:solidFill>
            <a:srgbClr val="00338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6782" tIns="68391" rIns="136782" bIns="68391" numCol="1" anchor="t" anchorCtr="0" compatLnSpc="1">
            <a:prstTxWarp prst="textNoShape">
              <a:avLst/>
            </a:prstTxWarp>
          </a:bodyPr>
          <a:lstStyle/>
          <a:p>
            <a:pPr defTabSz="699990"/>
            <a:endParaRPr lang="fr-FR" sz="2755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pic>
        <p:nvPicPr>
          <p:cNvPr id="1026" name="Picture 2" descr="logo viméo - Agence BBN">
            <a:extLst>
              <a:ext uri="{FF2B5EF4-FFF2-40B4-BE49-F238E27FC236}">
                <a16:creationId xmlns:a16="http://schemas.microsoft.com/office/drawing/2014/main" id="{5040B7B3-2A52-436A-B8B6-BD6783D87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412" y="1874029"/>
            <a:ext cx="484661" cy="48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89AA242-286A-4FBF-9C33-47E66963F3CA}"/>
              </a:ext>
            </a:extLst>
          </p:cNvPr>
          <p:cNvSpPr txBox="1"/>
          <p:nvPr/>
        </p:nvSpPr>
        <p:spPr>
          <a:xfrm>
            <a:off x="17702818" y="2569716"/>
            <a:ext cx="2401283" cy="1059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9990"/>
            <a:r>
              <a:rPr lang="fr-FR" sz="2094" dirty="0">
                <a:solidFill>
                  <a:srgbClr val="FF0000"/>
                </a:solidFill>
                <a:latin typeface="Grotesque" panose="020B0504020202020204" pitchFamily="34" charset="0"/>
                <a:cs typeface="Univers LT Std 45 Light"/>
              </a:rPr>
              <a:t>Site internet</a:t>
            </a:r>
          </a:p>
          <a:p>
            <a:pPr defTabSz="699990"/>
            <a:r>
              <a:rPr lang="fr-FR" sz="2094" dirty="0">
                <a:solidFill>
                  <a:srgbClr val="FF0000"/>
                </a:solidFill>
                <a:latin typeface="Grotesque" panose="020B0504020202020204" pitchFamily="34" charset="0"/>
                <a:cs typeface="Univers LT Std 45 Light"/>
              </a:rPr>
              <a:t>Logo FB, </a:t>
            </a:r>
            <a:r>
              <a:rPr lang="fr-FR" sz="2094" dirty="0" err="1">
                <a:solidFill>
                  <a:srgbClr val="FF0000"/>
                </a:solidFill>
                <a:latin typeface="Grotesque" panose="020B0504020202020204" pitchFamily="34" charset="0"/>
                <a:cs typeface="Univers LT Std 45 Light"/>
              </a:rPr>
              <a:t>Inst</a:t>
            </a:r>
            <a:r>
              <a:rPr lang="fr-FR" sz="2094" dirty="0">
                <a:solidFill>
                  <a:srgbClr val="FF0000"/>
                </a:solidFill>
                <a:latin typeface="Grotesque" panose="020B0504020202020204" pitchFamily="34" charset="0"/>
                <a:cs typeface="Univers LT Std 45 Light"/>
              </a:rPr>
              <a:t> et autres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82B9210-3BAD-4694-8EAA-28A99230362A}"/>
              </a:ext>
            </a:extLst>
          </p:cNvPr>
          <p:cNvSpPr txBox="1"/>
          <p:nvPr/>
        </p:nvSpPr>
        <p:spPr>
          <a:xfrm>
            <a:off x="597607" y="8865926"/>
            <a:ext cx="4886219" cy="14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9990"/>
            <a:r>
              <a:rPr lang="fr-FR" sz="2992" dirty="0">
                <a:solidFill>
                  <a:srgbClr val="FF0000"/>
                </a:solidFill>
                <a:latin typeface="Grotesque" panose="020B0504020202020204" pitchFamily="34" charset="0"/>
                <a:cs typeface="Univers LT Std 45 Light"/>
              </a:rPr>
              <a:t>Logo de votre entreprise</a:t>
            </a:r>
          </a:p>
          <a:p>
            <a:pPr defTabSz="699990"/>
            <a:endParaRPr lang="fr-FR" sz="2992" dirty="0">
              <a:solidFill>
                <a:srgbClr val="FF0000"/>
              </a:solidFill>
              <a:latin typeface="Grotesque" panose="020B0504020202020204" pitchFamily="34" charset="0"/>
              <a:cs typeface="Univers LT Std 45 Light"/>
            </a:endParaRPr>
          </a:p>
          <a:p>
            <a:pPr defTabSz="699990"/>
            <a:r>
              <a:rPr lang="fr-FR" sz="2992" dirty="0">
                <a:solidFill>
                  <a:srgbClr val="FF0000"/>
                </a:solidFill>
                <a:latin typeface="Grotesque" panose="020B0504020202020204" pitchFamily="34" charset="0"/>
                <a:cs typeface="Univers LT Std 45 Light"/>
              </a:rPr>
              <a:t>Et nom de l’entreprise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87A46E1-E44E-40AF-89FE-919B1A0B676D}"/>
              </a:ext>
            </a:extLst>
          </p:cNvPr>
          <p:cNvSpPr txBox="1"/>
          <p:nvPr/>
        </p:nvSpPr>
        <p:spPr>
          <a:xfrm>
            <a:off x="1607337" y="122322"/>
            <a:ext cx="9130513" cy="10132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99990"/>
            <a:r>
              <a:rPr lang="fr-FR" sz="2992" dirty="0">
                <a:solidFill>
                  <a:srgbClr val="FF0000"/>
                </a:solidFill>
                <a:latin typeface="Grotesque" panose="020B0504020202020204" pitchFamily="34" charset="0"/>
                <a:cs typeface="Univers LT Std 45 Light"/>
              </a:rPr>
              <a:t>Enlever les éléments en rouge quand vous avez terminé</a:t>
            </a:r>
          </a:p>
        </p:txBody>
      </p:sp>
      <p:pic>
        <p:nvPicPr>
          <p:cNvPr id="3074" name="Picture 2" descr="1315291007-clip-art-attention-to-detail-clipart-free-clip-art-images -  Ville de Biguglia">
            <a:extLst>
              <a:ext uri="{FF2B5EF4-FFF2-40B4-BE49-F238E27FC236}">
                <a16:creationId xmlns:a16="http://schemas.microsoft.com/office/drawing/2014/main" id="{050B4094-C314-4D82-9C53-AF914F235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14"/>
            <a:ext cx="1586793" cy="13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58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13583237-A9CB-4D75-ADF9-03D9DEB3FB80}"/>
              </a:ext>
            </a:extLst>
          </p:cNvPr>
          <p:cNvSpPr/>
          <p:nvPr/>
        </p:nvSpPr>
        <p:spPr>
          <a:xfrm>
            <a:off x="4984750" y="587375"/>
            <a:ext cx="10134600" cy="10134600"/>
          </a:xfrm>
          <a:prstGeom prst="ellipse">
            <a:avLst/>
          </a:prstGeom>
          <a:solidFill>
            <a:srgbClr val="FF6A6C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85909B-AA59-4042-9C8B-0F0ADC8CB5F8}"/>
              </a:ext>
            </a:extLst>
          </p:cNvPr>
          <p:cNvSpPr txBox="1"/>
          <p:nvPr/>
        </p:nvSpPr>
        <p:spPr>
          <a:xfrm>
            <a:off x="4808537" y="6054546"/>
            <a:ext cx="10487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Etude de marché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</p:txBody>
      </p:sp>
      <p:pic>
        <p:nvPicPr>
          <p:cNvPr id="3" name="Graphique 2" descr="Présentation avec camembert avec un remplissage uni">
            <a:extLst>
              <a:ext uri="{FF2B5EF4-FFF2-40B4-BE49-F238E27FC236}">
                <a16:creationId xmlns:a16="http://schemas.microsoft.com/office/drawing/2014/main" id="{2F1C0CCD-61B6-4FDB-B046-C71B8B7B8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5278" y="1521638"/>
            <a:ext cx="4532907" cy="453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7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DEC0AA28-706E-403E-8103-370C7B538573}"/>
              </a:ext>
            </a:extLst>
          </p:cNvPr>
          <p:cNvSpPr/>
          <p:nvPr/>
        </p:nvSpPr>
        <p:spPr>
          <a:xfrm>
            <a:off x="-1568450" y="-5965825"/>
            <a:ext cx="23241000" cy="23241000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8D53B53-8536-4C98-96CC-A60205AFA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98" y="382922"/>
            <a:ext cx="2917704" cy="2917704"/>
          </a:xfrm>
          <a:prstGeom prst="rect">
            <a:avLst/>
          </a:prstGeom>
        </p:spPr>
      </p:pic>
      <p:graphicFrame>
        <p:nvGraphicFramePr>
          <p:cNvPr id="12" name="Tableau 5">
            <a:extLst>
              <a:ext uri="{FF2B5EF4-FFF2-40B4-BE49-F238E27FC236}">
                <a16:creationId xmlns:a16="http://schemas.microsoft.com/office/drawing/2014/main" id="{0022685E-E389-4DE4-A008-BF2D9228B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226095"/>
              </p:ext>
            </p:extLst>
          </p:nvPr>
        </p:nvGraphicFramePr>
        <p:xfrm>
          <a:off x="1137104" y="4894633"/>
          <a:ext cx="17982746" cy="5026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4250">
                  <a:extLst>
                    <a:ext uri="{9D8B030D-6E8A-4147-A177-3AD203B41FA5}">
                      <a16:colId xmlns:a16="http://schemas.microsoft.com/office/drawing/2014/main" val="2325490949"/>
                    </a:ext>
                  </a:extLst>
                </a:gridCol>
                <a:gridCol w="6042982">
                  <a:extLst>
                    <a:ext uri="{9D8B030D-6E8A-4147-A177-3AD203B41FA5}">
                      <a16:colId xmlns:a16="http://schemas.microsoft.com/office/drawing/2014/main" val="3075979842"/>
                    </a:ext>
                  </a:extLst>
                </a:gridCol>
                <a:gridCol w="5945514">
                  <a:extLst>
                    <a:ext uri="{9D8B030D-6E8A-4147-A177-3AD203B41FA5}">
                      <a16:colId xmlns:a16="http://schemas.microsoft.com/office/drawing/2014/main" val="1205922383"/>
                    </a:ext>
                  </a:extLst>
                </a:gridCol>
              </a:tblGrid>
              <a:tr h="70152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Grotesque" panose="020B0504020202020204" pitchFamily="34" charset="0"/>
                        </a:rPr>
                        <a:t>L’offre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otesque" panose="020B0504020202020204" pitchFamily="34" charset="0"/>
                        </a:rPr>
                        <a:t>La demande</a:t>
                      </a:r>
                      <a:endParaRPr lang="en-US" sz="2400" dirty="0">
                        <a:solidFill>
                          <a:schemeClr val="tx1"/>
                        </a:solidFill>
                        <a:latin typeface="Grotesque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latin typeface="Grotesque" panose="020B0504020202020204" pitchFamily="34" charset="0"/>
                        </a:rPr>
                        <a:t>Opportunités</a:t>
                      </a:r>
                      <a:endParaRPr lang="en-US" sz="2400" dirty="0">
                        <a:solidFill>
                          <a:schemeClr val="tx1"/>
                        </a:solidFill>
                        <a:latin typeface="Grotesque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669308"/>
                  </a:ext>
                </a:extLst>
              </a:tr>
              <a:tr h="43250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FF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FF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987781"/>
                  </a:ext>
                </a:extLst>
              </a:tr>
            </a:tbl>
          </a:graphicData>
        </a:graphic>
      </p:graphicFrame>
      <p:pic>
        <p:nvPicPr>
          <p:cNvPr id="7" name="Graphique 6" descr="Présentation avec camembert avec un remplissage uni">
            <a:extLst>
              <a:ext uri="{FF2B5EF4-FFF2-40B4-BE49-F238E27FC236}">
                <a16:creationId xmlns:a16="http://schemas.microsoft.com/office/drawing/2014/main" id="{8D37B47D-7DB7-468F-8667-E5B53255D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2806" y="6800"/>
            <a:ext cx="3142437" cy="314243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4385559-61F4-45FC-A210-A3D585524B91}"/>
              </a:ext>
            </a:extLst>
          </p:cNvPr>
          <p:cNvSpPr txBox="1"/>
          <p:nvPr/>
        </p:nvSpPr>
        <p:spPr>
          <a:xfrm>
            <a:off x="432738" y="451160"/>
            <a:ext cx="70285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Pour avoir de bonnes chances de succès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6"/>
              </a:rPr>
              <a:t>, 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mieu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6"/>
              </a:rPr>
              <a:t>x 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vaut offrir au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6"/>
              </a:rPr>
              <a:t>x 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clients ce qu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7"/>
              </a:rPr>
              <a:t>’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ils</a:t>
            </a:r>
          </a:p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souhaitent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6"/>
              </a:rPr>
              <a:t>, 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ou ce qu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7"/>
              </a:rPr>
              <a:t>’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ils vont vouloir dans un futur proche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6"/>
              </a:rPr>
              <a:t>. 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Il vous faut donc anal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6"/>
              </a:rPr>
              <a:t>y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ser en</a:t>
            </a:r>
          </a:p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détail 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6"/>
              </a:rPr>
              <a:t>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4DE6B7-B34E-4A2B-A840-EC71618B81E9}"/>
              </a:ext>
            </a:extLst>
          </p:cNvPr>
          <p:cNvSpPr txBox="1"/>
          <p:nvPr/>
        </p:nvSpPr>
        <p:spPr>
          <a:xfrm>
            <a:off x="949093" y="2949895"/>
            <a:ext cx="16992599" cy="923330"/>
          </a:xfrm>
          <a:prstGeom prst="rect">
            <a:avLst/>
          </a:prstGeom>
          <a:noFill/>
          <a:ln>
            <a:noFill/>
          </a:ln>
          <a:effectLst>
            <a:outerShdw blurRad="4191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rotesque" panose="020B0504020202020204" pitchFamily="34" charset="0"/>
              </a:rPr>
              <a:t>Etude de marché</a:t>
            </a:r>
          </a:p>
        </p:txBody>
      </p:sp>
      <p:sp>
        <p:nvSpPr>
          <p:cNvPr id="11" name="Triangle rectangle 10">
            <a:extLst>
              <a:ext uri="{FF2B5EF4-FFF2-40B4-BE49-F238E27FC236}">
                <a16:creationId xmlns:a16="http://schemas.microsoft.com/office/drawing/2014/main" id="{7FDC042C-3A3A-4F70-ABE0-8809283DE209}"/>
              </a:ext>
            </a:extLst>
          </p:cNvPr>
          <p:cNvSpPr/>
          <p:nvPr/>
        </p:nvSpPr>
        <p:spPr>
          <a:xfrm rot="5400000" flipV="1">
            <a:off x="14982825" y="-2590797"/>
            <a:ext cx="2530476" cy="7712074"/>
          </a:xfrm>
          <a:prstGeom prst="rtTriangle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</p:spTree>
    <p:extLst>
      <p:ext uri="{BB962C8B-B14F-4D97-AF65-F5344CB8AC3E}">
        <p14:creationId xmlns:p14="http://schemas.microsoft.com/office/powerpoint/2010/main" val="2588505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29141E-7 L 5.55112E-17 -0.316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8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13583237-A9CB-4D75-ADF9-03D9DEB3FB80}"/>
              </a:ext>
            </a:extLst>
          </p:cNvPr>
          <p:cNvSpPr/>
          <p:nvPr/>
        </p:nvSpPr>
        <p:spPr>
          <a:xfrm>
            <a:off x="4984750" y="587375"/>
            <a:ext cx="10134600" cy="10134600"/>
          </a:xfrm>
          <a:prstGeom prst="ellipse">
            <a:avLst/>
          </a:prstGeom>
          <a:solidFill>
            <a:srgbClr val="69EAEC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85909B-AA59-4042-9C8B-0F0ADC8CB5F8}"/>
              </a:ext>
            </a:extLst>
          </p:cNvPr>
          <p:cNvSpPr txBox="1"/>
          <p:nvPr/>
        </p:nvSpPr>
        <p:spPr>
          <a:xfrm>
            <a:off x="4808537" y="6054546"/>
            <a:ext cx="104870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stratégie marketing et commerciale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</p:txBody>
      </p:sp>
      <p:pic>
        <p:nvPicPr>
          <p:cNvPr id="8" name="Graphique 7" descr="Public cible avec un remplissage uni">
            <a:extLst>
              <a:ext uri="{FF2B5EF4-FFF2-40B4-BE49-F238E27FC236}">
                <a16:creationId xmlns:a16="http://schemas.microsoft.com/office/drawing/2014/main" id="{4BED915A-9748-41AB-BC66-17F61167C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2249" y="1300975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DEC0AA28-706E-403E-8103-370C7B538573}"/>
              </a:ext>
            </a:extLst>
          </p:cNvPr>
          <p:cNvSpPr/>
          <p:nvPr/>
        </p:nvSpPr>
        <p:spPr>
          <a:xfrm>
            <a:off x="-1568450" y="-5965825"/>
            <a:ext cx="23241000" cy="23241000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8D53B53-8536-4C98-96CC-A60205AFA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98" y="382922"/>
            <a:ext cx="2917704" cy="2917704"/>
          </a:xfrm>
          <a:prstGeom prst="rect">
            <a:avLst/>
          </a:prstGeom>
        </p:spPr>
      </p:pic>
      <p:graphicFrame>
        <p:nvGraphicFramePr>
          <p:cNvPr id="12" name="Tableau 5">
            <a:extLst>
              <a:ext uri="{FF2B5EF4-FFF2-40B4-BE49-F238E27FC236}">
                <a16:creationId xmlns:a16="http://schemas.microsoft.com/office/drawing/2014/main" id="{0022685E-E389-4DE4-A008-BF2D9228B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10164"/>
              </p:ext>
            </p:extLst>
          </p:nvPr>
        </p:nvGraphicFramePr>
        <p:xfrm>
          <a:off x="3727450" y="4556126"/>
          <a:ext cx="12037232" cy="57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4250">
                  <a:extLst>
                    <a:ext uri="{9D8B030D-6E8A-4147-A177-3AD203B41FA5}">
                      <a16:colId xmlns:a16="http://schemas.microsoft.com/office/drawing/2014/main" val="2325490949"/>
                    </a:ext>
                  </a:extLst>
                </a:gridCol>
                <a:gridCol w="6042982">
                  <a:extLst>
                    <a:ext uri="{9D8B030D-6E8A-4147-A177-3AD203B41FA5}">
                      <a16:colId xmlns:a16="http://schemas.microsoft.com/office/drawing/2014/main" val="3075979842"/>
                    </a:ext>
                  </a:extLst>
                </a:gridCol>
              </a:tblGrid>
              <a:tr h="288000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Grotesque" panose="020B0504020202020204" pitchFamily="34" charset="0"/>
                        </a:rPr>
                        <a:t>Price (“Prix”)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69E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69E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otesque" panose="020B0504020202020204" pitchFamily="34" charset="0"/>
                        </a:rPr>
                        <a:t>Product (“Produit”)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Grotesque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69E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69E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669308"/>
                  </a:ext>
                </a:extLst>
              </a:tr>
              <a:tr h="2880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Grotesque" panose="020B0504020202020204" pitchFamily="34" charset="0"/>
                      </a:endParaRPr>
                    </a:p>
                    <a:p>
                      <a:pPr algn="ctr"/>
                      <a:r>
                        <a:rPr lang="en-US" sz="2000" b="1" dirty="0">
                          <a:latin typeface="Grotesque" panose="020B0504020202020204" pitchFamily="34" charset="0"/>
                        </a:rPr>
                        <a:t>Place (« Lieu »)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69E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9E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Grotesque" panose="020B0504020202020204" pitchFamily="34" charset="0"/>
                      </a:endParaRPr>
                    </a:p>
                    <a:p>
                      <a:pPr algn="ctr"/>
                      <a:r>
                        <a:rPr lang="en-US" sz="2000" b="1" dirty="0">
                          <a:latin typeface="Grotesque" panose="020B0504020202020204" pitchFamily="34" charset="0"/>
                        </a:rPr>
                        <a:t>Promotion (</a:t>
                      </a:r>
                      <a:r>
                        <a:rPr lang="en-US" sz="2000" b="1" dirty="0" err="1">
                          <a:latin typeface="Grotesque" panose="020B0504020202020204" pitchFamily="34" charset="0"/>
                        </a:rPr>
                        <a:t>stratégie</a:t>
                      </a:r>
                      <a:r>
                        <a:rPr lang="en-US" sz="2000" b="1" dirty="0">
                          <a:latin typeface="Grotesque" panose="020B0504020202020204" pitchFamily="34" charset="0"/>
                        </a:rPr>
                        <a:t> communication)</a:t>
                      </a:r>
                    </a:p>
                  </a:txBody>
                  <a:tcPr>
                    <a:lnL w="38100" cap="flat" cmpd="sng" algn="ctr">
                      <a:solidFill>
                        <a:srgbClr val="69E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9E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987781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94385559-61F4-45FC-A210-A3D585524B91}"/>
              </a:ext>
            </a:extLst>
          </p:cNvPr>
          <p:cNvSpPr txBox="1"/>
          <p:nvPr/>
        </p:nvSpPr>
        <p:spPr>
          <a:xfrm>
            <a:off x="432738" y="451160"/>
            <a:ext cx="51997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Parmi les multiples méthodes permettant de définir votre stratégie marketing, la plus</a:t>
            </a:r>
          </a:p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employée reste celle des 4 P de </a:t>
            </a:r>
            <a:r>
              <a:rPr lang="fr-FR" sz="1800" b="0" i="0" u="none" strike="noStrike" baseline="0" dirty="0" err="1">
                <a:solidFill>
                  <a:srgbClr val="FF0000"/>
                </a:solidFill>
                <a:latin typeface="T3Font_35"/>
              </a:rPr>
              <a:t>Kotler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. Aussi appelé marketing mix, celle méthode vous</a:t>
            </a:r>
          </a:p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permet de définir les 4 variables indispensables à une bonne stratégie marketing 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4DE6B7-B34E-4A2B-A840-EC71618B81E9}"/>
              </a:ext>
            </a:extLst>
          </p:cNvPr>
          <p:cNvSpPr txBox="1"/>
          <p:nvPr/>
        </p:nvSpPr>
        <p:spPr>
          <a:xfrm>
            <a:off x="949093" y="2949895"/>
            <a:ext cx="16992599" cy="923330"/>
          </a:xfrm>
          <a:prstGeom prst="rect">
            <a:avLst/>
          </a:prstGeom>
          <a:noFill/>
          <a:ln>
            <a:noFill/>
          </a:ln>
          <a:effectLst>
            <a:outerShdw blurRad="4191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400" b="1" dirty="0">
                <a:latin typeface="Grotesque" panose="020B0504020202020204" pitchFamily="34" charset="0"/>
              </a:rPr>
              <a:t>S</a:t>
            </a:r>
            <a:r>
              <a:rPr kumimoji="0" lang="fr-FR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rotesque" panose="020B0504020202020204" pitchFamily="34" charset="0"/>
              </a:rPr>
              <a:t>tratégie</a:t>
            </a: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rotesque" panose="020B0504020202020204" pitchFamily="34" charset="0"/>
              </a:rPr>
              <a:t> marketing et commerciale</a:t>
            </a:r>
          </a:p>
        </p:txBody>
      </p:sp>
      <p:sp>
        <p:nvSpPr>
          <p:cNvPr id="11" name="Triangle rectangle 10">
            <a:extLst>
              <a:ext uri="{FF2B5EF4-FFF2-40B4-BE49-F238E27FC236}">
                <a16:creationId xmlns:a16="http://schemas.microsoft.com/office/drawing/2014/main" id="{7FDC042C-3A3A-4F70-ABE0-8809283DE209}"/>
              </a:ext>
            </a:extLst>
          </p:cNvPr>
          <p:cNvSpPr/>
          <p:nvPr/>
        </p:nvSpPr>
        <p:spPr>
          <a:xfrm rot="5400000" flipV="1">
            <a:off x="14982825" y="-2590797"/>
            <a:ext cx="2530476" cy="7712074"/>
          </a:xfrm>
          <a:prstGeom prst="rtTriangle">
            <a:avLst/>
          </a:prstGeom>
          <a:solidFill>
            <a:srgbClr val="69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pic>
        <p:nvPicPr>
          <p:cNvPr id="13" name="Graphique 12" descr="Public cible avec un remplissage uni">
            <a:extLst>
              <a:ext uri="{FF2B5EF4-FFF2-40B4-BE49-F238E27FC236}">
                <a16:creationId xmlns:a16="http://schemas.microsoft.com/office/drawing/2014/main" id="{B668C6D3-9298-4F67-86B6-47523D6D7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4862" y="237304"/>
            <a:ext cx="3021059" cy="302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65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29141E-7 L 5.55112E-17 -0.316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8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6AC3C664-59AE-4AF1-8020-E48919B28F4C}"/>
              </a:ext>
            </a:extLst>
          </p:cNvPr>
          <p:cNvSpPr/>
          <p:nvPr/>
        </p:nvSpPr>
        <p:spPr>
          <a:xfrm>
            <a:off x="4984750" y="587375"/>
            <a:ext cx="10134600" cy="10134600"/>
          </a:xfrm>
          <a:prstGeom prst="ellipse">
            <a:avLst/>
          </a:prstGeom>
          <a:solidFill>
            <a:srgbClr val="DE357D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B50F2AE-B385-4D10-B6BD-461396136BB2}"/>
              </a:ext>
            </a:extLst>
          </p:cNvPr>
          <p:cNvSpPr txBox="1"/>
          <p:nvPr/>
        </p:nvSpPr>
        <p:spPr>
          <a:xfrm>
            <a:off x="4808537" y="6054546"/>
            <a:ext cx="10487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Business Model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</p:txBody>
      </p:sp>
      <p:pic>
        <p:nvPicPr>
          <p:cNvPr id="6" name="Graphique 5" descr="Dollar avec un remplissage uni">
            <a:extLst>
              <a:ext uri="{FF2B5EF4-FFF2-40B4-BE49-F238E27FC236}">
                <a16:creationId xmlns:a16="http://schemas.microsoft.com/office/drawing/2014/main" id="{4CF71107-FA3F-4183-92EC-1AE1028A7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3250" y="1616075"/>
            <a:ext cx="3239255" cy="323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22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DEC0AA28-706E-403E-8103-370C7B538573}"/>
              </a:ext>
            </a:extLst>
          </p:cNvPr>
          <p:cNvSpPr/>
          <p:nvPr/>
        </p:nvSpPr>
        <p:spPr>
          <a:xfrm>
            <a:off x="-1568450" y="-5965825"/>
            <a:ext cx="23241000" cy="23241000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8D53B53-8536-4C98-96CC-A60205AFA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98" y="382922"/>
            <a:ext cx="2917704" cy="291770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4385559-61F4-45FC-A210-A3D585524B91}"/>
              </a:ext>
            </a:extLst>
          </p:cNvPr>
          <p:cNvSpPr txBox="1"/>
          <p:nvPr/>
        </p:nvSpPr>
        <p:spPr>
          <a:xfrm>
            <a:off x="332935" y="306846"/>
            <a:ext cx="51997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Le célèbre Business Model correspond à la partie économique du Business Plan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6"/>
              </a:rPr>
              <a:t>. 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Il</a:t>
            </a:r>
          </a:p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permet d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7"/>
              </a:rPr>
              <a:t>’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estimer la rentabilité et la pérennité d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7"/>
              </a:rPr>
              <a:t>’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un projet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6"/>
              </a:rPr>
              <a:t>. 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Il repose principalement sur 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6"/>
              </a:rPr>
              <a:t>:</a:t>
            </a:r>
            <a:endParaRPr lang="fr-FR" sz="1800" b="0" i="0" u="none" strike="noStrike" baseline="0" dirty="0">
              <a:solidFill>
                <a:srgbClr val="FF0000"/>
              </a:solidFill>
              <a:latin typeface="T3Font_35"/>
            </a:endParaRPr>
          </a:p>
          <a:p>
            <a:pPr algn="l"/>
            <a:endParaRPr lang="fr-FR" dirty="0">
              <a:solidFill>
                <a:srgbClr val="FF0000"/>
              </a:solidFill>
              <a:latin typeface="T3Font_35"/>
            </a:endParaRPr>
          </a:p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Le compte de résultat (ou CR) est un document comptable présentant l'ensemble des produits et des charges d'une société durant un exercice comptable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4DE6B7-B34E-4A2B-A840-EC71618B81E9}"/>
              </a:ext>
            </a:extLst>
          </p:cNvPr>
          <p:cNvSpPr txBox="1"/>
          <p:nvPr/>
        </p:nvSpPr>
        <p:spPr>
          <a:xfrm>
            <a:off x="949093" y="2949895"/>
            <a:ext cx="16992599" cy="923330"/>
          </a:xfrm>
          <a:prstGeom prst="rect">
            <a:avLst/>
          </a:prstGeom>
          <a:noFill/>
          <a:ln>
            <a:noFill/>
          </a:ln>
          <a:effectLst>
            <a:outerShdw blurRad="4191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400" b="1" dirty="0">
                <a:latin typeface="Grotesque" panose="020B0504020202020204" pitchFamily="34" charset="0"/>
              </a:rPr>
              <a:t>Business Model – Compte de Résultat</a:t>
            </a:r>
          </a:p>
        </p:txBody>
      </p:sp>
      <p:sp>
        <p:nvSpPr>
          <p:cNvPr id="11" name="Triangle rectangle 10">
            <a:extLst>
              <a:ext uri="{FF2B5EF4-FFF2-40B4-BE49-F238E27FC236}">
                <a16:creationId xmlns:a16="http://schemas.microsoft.com/office/drawing/2014/main" id="{7FDC042C-3A3A-4F70-ABE0-8809283DE209}"/>
              </a:ext>
            </a:extLst>
          </p:cNvPr>
          <p:cNvSpPr/>
          <p:nvPr/>
        </p:nvSpPr>
        <p:spPr>
          <a:xfrm rot="5400000" flipV="1">
            <a:off x="14982825" y="-2590797"/>
            <a:ext cx="2530476" cy="7712074"/>
          </a:xfrm>
          <a:prstGeom prst="rtTriangle">
            <a:avLst/>
          </a:prstGeom>
          <a:solidFill>
            <a:srgbClr val="DE3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pic>
        <p:nvPicPr>
          <p:cNvPr id="14" name="Graphique 13" descr="Dollar avec un remplissage uni">
            <a:extLst>
              <a:ext uri="{FF2B5EF4-FFF2-40B4-BE49-F238E27FC236}">
                <a16:creationId xmlns:a16="http://schemas.microsoft.com/office/drawing/2014/main" id="{7DEE245B-80F1-4CB6-B113-EC34CFFAA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45538" y="434692"/>
            <a:ext cx="2401055" cy="2401055"/>
          </a:xfrm>
          <a:prstGeom prst="rect">
            <a:avLst/>
          </a:prstGeom>
        </p:spPr>
      </p:pic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A8305B7F-2670-4D10-868B-1FCFDDFB68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279758"/>
              </p:ext>
            </p:extLst>
          </p:nvPr>
        </p:nvGraphicFramePr>
        <p:xfrm>
          <a:off x="4451350" y="4045035"/>
          <a:ext cx="11201400" cy="6412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8" imgW="5562393" imgH="3184950" progId="Excel.Sheet.12">
                  <p:embed/>
                </p:oleObj>
              </mc:Choice>
              <mc:Fallback>
                <p:oleObj name="Worksheet" r:id="rId8" imgW="5562393" imgH="31849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51350" y="4045035"/>
                        <a:ext cx="11201400" cy="6412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5135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29141E-7 L 5.55112E-17 -0.316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8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DEC0AA28-706E-403E-8103-370C7B538573}"/>
              </a:ext>
            </a:extLst>
          </p:cNvPr>
          <p:cNvSpPr/>
          <p:nvPr/>
        </p:nvSpPr>
        <p:spPr>
          <a:xfrm>
            <a:off x="-1568450" y="-5965825"/>
            <a:ext cx="23241000" cy="23241000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8D53B53-8536-4C98-96CC-A60205AFA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98" y="382922"/>
            <a:ext cx="2917704" cy="291770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4385559-61F4-45FC-A210-A3D585524B91}"/>
              </a:ext>
            </a:extLst>
          </p:cNvPr>
          <p:cNvSpPr txBox="1"/>
          <p:nvPr/>
        </p:nvSpPr>
        <p:spPr>
          <a:xfrm>
            <a:off x="432737" y="451160"/>
            <a:ext cx="75484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Le tableau de flux de trésorerie, permet d'analyser la provenance du flux net de trésorerie d'une entreprise et sa variation d'une année à l'autre en mettant en lumière les opérations qui ont généré des ressources de trésorerie (les encaissements) et celles qui ont consommé de la trésorerie (les décaissements).</a:t>
            </a:r>
          </a:p>
          <a:p>
            <a:pPr algn="l"/>
            <a:endParaRPr lang="fr-FR" sz="1800" b="0" i="0" u="none" strike="noStrike" baseline="0" dirty="0">
              <a:solidFill>
                <a:srgbClr val="FF0000"/>
              </a:solidFill>
              <a:latin typeface="T3Font_35"/>
            </a:endParaRPr>
          </a:p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Pour rappel, les flux de trésorerie permettent de rendre compte des mouvements de trésorerie. Ce sont les opérations encaissées ou décaissées.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4DE6B7-B34E-4A2B-A840-EC71618B81E9}"/>
              </a:ext>
            </a:extLst>
          </p:cNvPr>
          <p:cNvSpPr txBox="1"/>
          <p:nvPr/>
        </p:nvSpPr>
        <p:spPr>
          <a:xfrm>
            <a:off x="949093" y="2949895"/>
            <a:ext cx="16992599" cy="923330"/>
          </a:xfrm>
          <a:prstGeom prst="rect">
            <a:avLst/>
          </a:prstGeom>
          <a:noFill/>
          <a:ln>
            <a:noFill/>
          </a:ln>
          <a:effectLst>
            <a:outerShdw blurRad="4191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400" b="1" dirty="0">
                <a:latin typeface="Grotesque" panose="020B0504020202020204" pitchFamily="34" charset="0"/>
              </a:rPr>
              <a:t>Business Model – Flux de trésorerie</a:t>
            </a:r>
          </a:p>
        </p:txBody>
      </p:sp>
      <p:sp>
        <p:nvSpPr>
          <p:cNvPr id="11" name="Triangle rectangle 10">
            <a:extLst>
              <a:ext uri="{FF2B5EF4-FFF2-40B4-BE49-F238E27FC236}">
                <a16:creationId xmlns:a16="http://schemas.microsoft.com/office/drawing/2014/main" id="{7FDC042C-3A3A-4F70-ABE0-8809283DE209}"/>
              </a:ext>
            </a:extLst>
          </p:cNvPr>
          <p:cNvSpPr/>
          <p:nvPr/>
        </p:nvSpPr>
        <p:spPr>
          <a:xfrm rot="5400000" flipV="1">
            <a:off x="14982825" y="-2590797"/>
            <a:ext cx="2530476" cy="7712074"/>
          </a:xfrm>
          <a:prstGeom prst="rtTriangle">
            <a:avLst/>
          </a:prstGeom>
          <a:solidFill>
            <a:srgbClr val="DE3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pic>
        <p:nvPicPr>
          <p:cNvPr id="14" name="Graphique 13" descr="Dollar avec un remplissage uni">
            <a:extLst>
              <a:ext uri="{FF2B5EF4-FFF2-40B4-BE49-F238E27FC236}">
                <a16:creationId xmlns:a16="http://schemas.microsoft.com/office/drawing/2014/main" id="{7DEE245B-80F1-4CB6-B113-EC34CFFAA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45538" y="434692"/>
            <a:ext cx="2401055" cy="2401055"/>
          </a:xfrm>
          <a:prstGeom prst="rect">
            <a:avLst/>
          </a:prstGeom>
        </p:spPr>
      </p:pic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92B449F5-89AF-4C3E-9082-B4B44990B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048885"/>
              </p:ext>
            </p:extLst>
          </p:nvPr>
        </p:nvGraphicFramePr>
        <p:xfrm>
          <a:off x="4720992" y="4261300"/>
          <a:ext cx="9448800" cy="6355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8" imgW="5562393" imgH="3741630" progId="Excel.Sheet.12">
                  <p:embed/>
                </p:oleObj>
              </mc:Choice>
              <mc:Fallback>
                <p:oleObj name="Worksheet" r:id="rId8" imgW="5562393" imgH="37416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20992" y="4261300"/>
                        <a:ext cx="9448800" cy="6355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6732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29141E-7 L 5.55112E-17 -0.316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8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6AC3C664-59AE-4AF1-8020-E48919B28F4C}"/>
              </a:ext>
            </a:extLst>
          </p:cNvPr>
          <p:cNvSpPr/>
          <p:nvPr/>
        </p:nvSpPr>
        <p:spPr>
          <a:xfrm>
            <a:off x="4984750" y="587375"/>
            <a:ext cx="10134600" cy="10134600"/>
          </a:xfrm>
          <a:prstGeom prst="ellipse">
            <a:avLst/>
          </a:prstGeom>
          <a:solidFill>
            <a:srgbClr val="92D05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B50F2AE-B385-4D10-B6BD-461396136BB2}"/>
              </a:ext>
            </a:extLst>
          </p:cNvPr>
          <p:cNvSpPr txBox="1"/>
          <p:nvPr/>
        </p:nvSpPr>
        <p:spPr>
          <a:xfrm>
            <a:off x="4808537" y="6054546"/>
            <a:ext cx="10487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Financement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</p:txBody>
      </p:sp>
      <p:pic>
        <p:nvPicPr>
          <p:cNvPr id="5" name="Graphique 4" descr="Tirelire avec un remplissage uni">
            <a:extLst>
              <a:ext uri="{FF2B5EF4-FFF2-40B4-BE49-F238E27FC236}">
                <a16:creationId xmlns:a16="http://schemas.microsoft.com/office/drawing/2014/main" id="{277774AC-5703-4E92-9392-F4FD6226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4650" y="1140004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95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DEC0AA28-706E-403E-8103-370C7B538573}"/>
              </a:ext>
            </a:extLst>
          </p:cNvPr>
          <p:cNvSpPr/>
          <p:nvPr/>
        </p:nvSpPr>
        <p:spPr>
          <a:xfrm>
            <a:off x="-1568450" y="-5965825"/>
            <a:ext cx="23241000" cy="23241000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8D53B53-8536-4C98-96CC-A60205AFA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98" y="382922"/>
            <a:ext cx="2917704" cy="291770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4385559-61F4-45FC-A210-A3D585524B91}"/>
              </a:ext>
            </a:extLst>
          </p:cNvPr>
          <p:cNvSpPr txBox="1"/>
          <p:nvPr/>
        </p:nvSpPr>
        <p:spPr>
          <a:xfrm>
            <a:off x="432738" y="451160"/>
            <a:ext cx="51997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Lancer son entreprise est couteux et il est donc nécessaire de penser au financement,</a:t>
            </a:r>
          </a:p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qui peut provenir de plusieurs sources :</a:t>
            </a:r>
          </a:p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· Fonds propres</a:t>
            </a:r>
          </a:p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· Aides à la création d’entreprise offertes par l’État</a:t>
            </a:r>
          </a:p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· Banques</a:t>
            </a:r>
          </a:p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· Investisseurs externes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4DE6B7-B34E-4A2B-A840-EC71618B81E9}"/>
              </a:ext>
            </a:extLst>
          </p:cNvPr>
          <p:cNvSpPr txBox="1"/>
          <p:nvPr/>
        </p:nvSpPr>
        <p:spPr>
          <a:xfrm>
            <a:off x="949093" y="2949895"/>
            <a:ext cx="16992599" cy="923330"/>
          </a:xfrm>
          <a:prstGeom prst="rect">
            <a:avLst/>
          </a:prstGeom>
          <a:noFill/>
          <a:ln>
            <a:noFill/>
          </a:ln>
          <a:effectLst>
            <a:outerShdw blurRad="4191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400" b="1" dirty="0">
                <a:latin typeface="Grotesque" panose="020B0504020202020204" pitchFamily="34" charset="0"/>
              </a:rPr>
              <a:t>Financement</a:t>
            </a:r>
          </a:p>
        </p:txBody>
      </p:sp>
      <p:sp>
        <p:nvSpPr>
          <p:cNvPr id="11" name="Triangle rectangle 10">
            <a:extLst>
              <a:ext uri="{FF2B5EF4-FFF2-40B4-BE49-F238E27FC236}">
                <a16:creationId xmlns:a16="http://schemas.microsoft.com/office/drawing/2014/main" id="{7FDC042C-3A3A-4F70-ABE0-8809283DE209}"/>
              </a:ext>
            </a:extLst>
          </p:cNvPr>
          <p:cNvSpPr/>
          <p:nvPr/>
        </p:nvSpPr>
        <p:spPr>
          <a:xfrm rot="5400000" flipV="1">
            <a:off x="14982825" y="-2590797"/>
            <a:ext cx="2530476" cy="771207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pic>
        <p:nvPicPr>
          <p:cNvPr id="12" name="Graphique 11" descr="Tirelire avec un remplissage uni">
            <a:extLst>
              <a:ext uri="{FF2B5EF4-FFF2-40B4-BE49-F238E27FC236}">
                <a16:creationId xmlns:a16="http://schemas.microsoft.com/office/drawing/2014/main" id="{FC7384F7-61B2-4058-9B53-A149A0490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42575" y="244475"/>
            <a:ext cx="2470879" cy="247087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F7ED479-10F2-47FB-B6C8-C27B2DBA9BEC}"/>
              </a:ext>
            </a:extLst>
          </p:cNvPr>
          <p:cNvSpPr txBox="1"/>
          <p:nvPr/>
        </p:nvSpPr>
        <p:spPr>
          <a:xfrm>
            <a:off x="1555751" y="4914103"/>
            <a:ext cx="17945099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Px Grotesk" panose="020B0504020101020102" pitchFamily="34" charset="0"/>
              </a:rPr>
              <a:t>Banque =&gt; 30 K€ </a:t>
            </a:r>
          </a:p>
          <a:p>
            <a:endParaRPr lang="fr-FR" sz="2400" dirty="0">
              <a:latin typeface="Px Grotesk" panose="020B0504020101020102" pitchFamily="34" charset="0"/>
            </a:endParaRPr>
          </a:p>
          <a:p>
            <a:r>
              <a:rPr lang="fr-FR" sz="2400" dirty="0">
                <a:latin typeface="Px Grotesk" panose="020B0504020101020102" pitchFamily="34" charset="0"/>
              </a:rPr>
              <a:t>Associés =&gt; 20 K€</a:t>
            </a:r>
          </a:p>
          <a:p>
            <a:r>
              <a:rPr lang="fr-FR" sz="2400" dirty="0">
                <a:latin typeface="Px Grotesk" panose="020B0504020101020102" pitchFamily="34" charset="0"/>
              </a:rPr>
              <a:t>	1</a:t>
            </a:r>
          </a:p>
          <a:p>
            <a:r>
              <a:rPr lang="fr-FR" sz="2400" dirty="0">
                <a:latin typeface="Px Grotesk" panose="020B0504020101020102" pitchFamily="34" charset="0"/>
              </a:rPr>
              <a:t>	2	</a:t>
            </a:r>
          </a:p>
          <a:p>
            <a:r>
              <a:rPr lang="fr-FR" sz="2400" dirty="0">
                <a:latin typeface="Px Grotesk" panose="020B0504020101020102" pitchFamily="34" charset="0"/>
              </a:rPr>
              <a:t>	3</a:t>
            </a:r>
          </a:p>
          <a:p>
            <a:r>
              <a:rPr lang="fr-FR" sz="2400" dirty="0">
                <a:latin typeface="Px Grotesk" panose="020B0504020101020102" pitchFamily="34" charset="0"/>
              </a:rPr>
              <a:t>	4</a:t>
            </a:r>
            <a:endParaRPr lang="en-US" sz="2400" dirty="0">
              <a:latin typeface="Px Grotesk" panose="020B0504020101020102" pitchFamily="34" charset="0"/>
            </a:endParaRPr>
          </a:p>
          <a:p>
            <a:endParaRPr lang="en-US" sz="2400" dirty="0">
              <a:latin typeface="Px Grotesk" panose="020B050402010102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042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29141E-7 L 5.55112E-17 -0.316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8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C49E4E9-72F5-406E-A9AD-65F172B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450" y="15875"/>
            <a:ext cx="14134000" cy="918710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EAE8745-871B-4628-A675-5ABC5E2B77E1}"/>
              </a:ext>
            </a:extLst>
          </p:cNvPr>
          <p:cNvSpPr txBox="1"/>
          <p:nvPr/>
        </p:nvSpPr>
        <p:spPr>
          <a:xfrm>
            <a:off x="2203450" y="3346351"/>
            <a:ext cx="1211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Grotesque" panose="020B0504020202020204" pitchFamily="34" charset="0"/>
              </a:rPr>
              <a:t>Coordonnées des personnes à contacter</a:t>
            </a:r>
          </a:p>
          <a:p>
            <a:r>
              <a:rPr lang="fr-FR" sz="2800" dirty="0">
                <a:solidFill>
                  <a:srgbClr val="FF0000"/>
                </a:solidFill>
                <a:latin typeface="Grotesque" panose="020B0504020202020204" pitchFamily="34" charset="0"/>
              </a:rPr>
              <a:t>Tel</a:t>
            </a:r>
          </a:p>
          <a:p>
            <a:r>
              <a:rPr lang="fr-FR" sz="2800" dirty="0">
                <a:solidFill>
                  <a:srgbClr val="FF0000"/>
                </a:solidFill>
                <a:latin typeface="Grotesque" panose="020B0504020202020204" pitchFamily="34" charset="0"/>
              </a:rPr>
              <a:t>Mail</a:t>
            </a:r>
          </a:p>
          <a:p>
            <a:r>
              <a:rPr lang="fr-FR" sz="2800" dirty="0" err="1">
                <a:solidFill>
                  <a:srgbClr val="FF0000"/>
                </a:solidFill>
                <a:latin typeface="Grotesque" panose="020B0504020202020204" pitchFamily="34" charset="0"/>
              </a:rPr>
              <a:t>Linkedin</a:t>
            </a:r>
            <a:endParaRPr lang="fr-FR" sz="2800" dirty="0">
              <a:solidFill>
                <a:srgbClr val="FF0000"/>
              </a:solidFill>
              <a:latin typeface="Grotesque" panose="020B05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0E08898-4DCE-4839-8008-BDC837AC9A98}"/>
              </a:ext>
            </a:extLst>
          </p:cNvPr>
          <p:cNvSpPr txBox="1"/>
          <p:nvPr/>
        </p:nvSpPr>
        <p:spPr>
          <a:xfrm>
            <a:off x="2203450" y="5959475"/>
            <a:ext cx="1211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Grotesque" panose="020B0504020202020204" pitchFamily="34" charset="0"/>
              </a:rPr>
              <a:t>Coordonnées des personnes à contacter</a:t>
            </a:r>
          </a:p>
          <a:p>
            <a:r>
              <a:rPr lang="fr-FR" sz="2800" dirty="0">
                <a:solidFill>
                  <a:srgbClr val="FF0000"/>
                </a:solidFill>
                <a:latin typeface="Grotesque" panose="020B0504020202020204" pitchFamily="34" charset="0"/>
              </a:rPr>
              <a:t>Tel</a:t>
            </a:r>
          </a:p>
          <a:p>
            <a:r>
              <a:rPr lang="fr-FR" sz="2800" dirty="0">
                <a:solidFill>
                  <a:srgbClr val="FF0000"/>
                </a:solidFill>
                <a:latin typeface="Grotesque" panose="020B0504020202020204" pitchFamily="34" charset="0"/>
              </a:rPr>
              <a:t>Mail</a:t>
            </a:r>
          </a:p>
          <a:p>
            <a:r>
              <a:rPr lang="fr-FR" sz="2800" dirty="0" err="1">
                <a:solidFill>
                  <a:srgbClr val="FF0000"/>
                </a:solidFill>
                <a:latin typeface="Grotesque" panose="020B0504020202020204" pitchFamily="34" charset="0"/>
              </a:rPr>
              <a:t>Linkedin</a:t>
            </a:r>
            <a:endParaRPr lang="fr-FR" sz="2800" dirty="0">
              <a:solidFill>
                <a:srgbClr val="FF0000"/>
              </a:solidFill>
              <a:latin typeface="Grotesque" panose="020B05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9A6985A-48AA-4996-9A4A-E5502131FD4B}"/>
              </a:ext>
            </a:extLst>
          </p:cNvPr>
          <p:cNvSpPr txBox="1"/>
          <p:nvPr/>
        </p:nvSpPr>
        <p:spPr>
          <a:xfrm>
            <a:off x="2203450" y="8412071"/>
            <a:ext cx="1211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Grotesque" panose="020B0504020202020204" pitchFamily="34" charset="0"/>
              </a:rPr>
              <a:t>Coordonnées des personnes à contacter</a:t>
            </a:r>
          </a:p>
          <a:p>
            <a:r>
              <a:rPr lang="fr-FR" sz="2800" dirty="0">
                <a:solidFill>
                  <a:srgbClr val="FF0000"/>
                </a:solidFill>
                <a:latin typeface="Grotesque" panose="020B0504020202020204" pitchFamily="34" charset="0"/>
              </a:rPr>
              <a:t>Tel</a:t>
            </a:r>
          </a:p>
          <a:p>
            <a:r>
              <a:rPr lang="fr-FR" sz="2800" dirty="0">
                <a:solidFill>
                  <a:srgbClr val="FF0000"/>
                </a:solidFill>
                <a:latin typeface="Grotesque" panose="020B0504020202020204" pitchFamily="34" charset="0"/>
              </a:rPr>
              <a:t>Mail</a:t>
            </a:r>
          </a:p>
          <a:p>
            <a:r>
              <a:rPr lang="fr-FR" sz="2800" dirty="0" err="1">
                <a:solidFill>
                  <a:srgbClr val="FF0000"/>
                </a:solidFill>
                <a:latin typeface="Grotesque" panose="020B0504020202020204" pitchFamily="34" charset="0"/>
              </a:rPr>
              <a:t>Linkedin</a:t>
            </a:r>
            <a:endParaRPr lang="fr-FR" sz="2800" dirty="0">
              <a:solidFill>
                <a:srgbClr val="FF0000"/>
              </a:solidFill>
              <a:latin typeface="Grotesque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0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4" name="Zoom de section 23">
                <a:extLst>
                  <a:ext uri="{FF2B5EF4-FFF2-40B4-BE49-F238E27FC236}">
                    <a16:creationId xmlns:a16="http://schemas.microsoft.com/office/drawing/2014/main" id="{72E49459-3E8A-45BB-B1EA-C14D8058EDF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8713046"/>
                  </p:ext>
                </p:extLst>
              </p:nvPr>
            </p:nvGraphicFramePr>
            <p:xfrm>
              <a:off x="5854488" y="612265"/>
              <a:ext cx="6148433" cy="3458737"/>
            </p:xfrm>
            <a:graphic>
              <a:graphicData uri="http://schemas.microsoft.com/office/powerpoint/2016/sectionzoom">
                <psez:sectionZm>
                  <psez:sectionZmObj sectionId="{83422E1F-F56F-44B8-9D05-E5589CBC7520}">
                    <psez:zmPr id="{D58C6FF4-2189-4FE8-BEB5-74E417BFDEFC}" transitionDur="1000" showBg="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148433" cy="3458737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4" name="Zoom de section 2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72E49459-3E8A-45BB-B1EA-C14D8058ED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4488" y="612265"/>
                <a:ext cx="6148433" cy="3458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5" name="Zoom de section 24">
                <a:extLst>
                  <a:ext uri="{FF2B5EF4-FFF2-40B4-BE49-F238E27FC236}">
                    <a16:creationId xmlns:a16="http://schemas.microsoft.com/office/drawing/2014/main" id="{7F2A3A1A-1019-41E6-8522-EA3375F6F9B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817516"/>
                  </p:ext>
                </p:extLst>
              </p:nvPr>
            </p:nvGraphicFramePr>
            <p:xfrm>
              <a:off x="-359014" y="2073275"/>
              <a:ext cx="4772264" cy="2684587"/>
            </p:xfrm>
            <a:graphic>
              <a:graphicData uri="http://schemas.microsoft.com/office/powerpoint/2016/sectionzoom">
                <psez:sectionZm>
                  <psez:sectionZmObj sectionId="{6BDDCD2B-BD06-4E50-9BEF-D3BBBC5D68EC}">
                    <psez:zmPr id="{D8EFB694-20DA-4CAD-A9D5-F1F3C0626740}" transitionDur="1000" showBg="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772264" cy="2684587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5" name="Zoom de section 24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7F2A3A1A-1019-41E6-8522-EA3375F6F9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359014" y="2073275"/>
                <a:ext cx="4772264" cy="2684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6" name="Zoom de section 25">
                <a:extLst>
                  <a:ext uri="{FF2B5EF4-FFF2-40B4-BE49-F238E27FC236}">
                    <a16:creationId xmlns:a16="http://schemas.microsoft.com/office/drawing/2014/main" id="{8852CCEA-65FF-4A3D-B3EA-BBE945F77D9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68193509"/>
                  </p:ext>
                </p:extLst>
              </p:nvPr>
            </p:nvGraphicFramePr>
            <p:xfrm>
              <a:off x="3209979" y="4110591"/>
              <a:ext cx="5560067" cy="3127758"/>
            </p:xfrm>
            <a:graphic>
              <a:graphicData uri="http://schemas.microsoft.com/office/powerpoint/2016/sectionzoom">
                <psez:sectionZm>
                  <psez:sectionZmObj sectionId="{E8423872-40D0-4578-BD11-F131F39DF5E9}">
                    <psez:zmPr id="{3CAD4123-A122-4BF8-987B-CCA6B0B219BA}" transitionDur="1000" showBg="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560067" cy="3127758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6" name="Zoom de section 25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8852CCEA-65FF-4A3D-B3EA-BBE945F77D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09979" y="4110591"/>
                <a:ext cx="5560067" cy="3127758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DF87393A-1D8F-47BC-B34E-A243F1D149CF}"/>
              </a:ext>
            </a:extLst>
          </p:cNvPr>
          <p:cNvSpPr/>
          <p:nvPr/>
        </p:nvSpPr>
        <p:spPr>
          <a:xfrm rot="10800000" flipV="1">
            <a:off x="9433560" y="0"/>
            <a:ext cx="10670540" cy="11309349"/>
          </a:xfrm>
          <a:prstGeom prst="rtTriangle">
            <a:avLst/>
          </a:prstGeom>
          <a:solidFill>
            <a:srgbClr val="8D1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8FEB0AA-22BE-4C9E-B815-1EB06C846F1B}"/>
              </a:ext>
            </a:extLst>
          </p:cNvPr>
          <p:cNvSpPr txBox="1"/>
          <p:nvPr/>
        </p:nvSpPr>
        <p:spPr>
          <a:xfrm>
            <a:off x="298585" y="36287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Sommaire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" name="Zoom de section 2">
                <a:extLst>
                  <a:ext uri="{FF2B5EF4-FFF2-40B4-BE49-F238E27FC236}">
                    <a16:creationId xmlns:a16="http://schemas.microsoft.com/office/drawing/2014/main" id="{B566BA83-BF8F-4443-84FC-08D8108F666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43491933"/>
                  </p:ext>
                </p:extLst>
              </p:nvPr>
            </p:nvGraphicFramePr>
            <p:xfrm>
              <a:off x="-1217907" y="6939715"/>
              <a:ext cx="6524098" cy="3670063"/>
            </p:xfrm>
            <a:graphic>
              <a:graphicData uri="http://schemas.microsoft.com/office/powerpoint/2016/sectionzoom">
                <psez:sectionZm>
                  <psez:sectionZmObj sectionId="{FFC2AE58-B98C-4409-98C8-82CAFBFCFAB9}">
                    <psez:zmPr id="{1B20E115-9615-4685-A339-6BFC9978B11E}" transitionDur="1000" showBg="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524098" cy="3670063"/>
                        </a:xfrm>
                        <a:prstGeom prst="rect">
                          <a:avLst/>
                        </a:prstGeom>
                        <a:effectLst/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" name="Zoom de section 2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B566BA83-BF8F-4443-84FC-08D8108F666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1217907" y="6939715"/>
                <a:ext cx="6524098" cy="3670063"/>
              </a:xfrm>
              <a:prstGeom prst="rect">
                <a:avLst/>
              </a:prstGeom>
              <a:effectLst/>
            </p:spPr>
          </p:pic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F2730C49-F8B4-4C3D-88B0-0D80C269311F}"/>
              </a:ext>
            </a:extLst>
          </p:cNvPr>
          <p:cNvSpPr txBox="1"/>
          <p:nvPr/>
        </p:nvSpPr>
        <p:spPr>
          <a:xfrm>
            <a:off x="-6350" y="10817165"/>
            <a:ext cx="2900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Grotesque" panose="020B0504020202020204" pitchFamily="34" charset="0"/>
              </a:rPr>
              <a:t>Intitulé de votre projet</a:t>
            </a:r>
            <a:endParaRPr lang="en-US" sz="2000" dirty="0">
              <a:solidFill>
                <a:schemeClr val="bg1"/>
              </a:solidFill>
              <a:latin typeface="Grotesque" panose="020B0504020202020204" pitchFamily="34" charset="0"/>
            </a:endParaRP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0" name="Zoom de diapositive 9">
                <a:extLst>
                  <a:ext uri="{FF2B5EF4-FFF2-40B4-BE49-F238E27FC236}">
                    <a16:creationId xmlns:a16="http://schemas.microsoft.com/office/drawing/2014/main" id="{899F156C-12C8-4826-BE31-C9192FF8337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36367798"/>
                  </p:ext>
                </p:extLst>
              </p:nvPr>
            </p:nvGraphicFramePr>
            <p:xfrm>
              <a:off x="7982243" y="4450600"/>
              <a:ext cx="5026025" cy="2827338"/>
            </p:xfrm>
            <a:graphic>
              <a:graphicData uri="http://schemas.microsoft.com/office/powerpoint/2016/slidezoom">
                <pslz:sldZm>
                  <pslz:sldZmObj sldId="1347" cId="4271904670">
                    <pslz:zmPr id="{2C1DCD14-4F19-464C-B29B-30C8EE746167}" returnToParent="0" transitionDur="1000" showBg="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026025" cy="282733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Zoom de diapositive 9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899F156C-12C8-4826-BE31-C9192FF833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82243" y="4450600"/>
                <a:ext cx="5026025" cy="2827338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2" name="Zoom de diapositive 11">
                <a:extLst>
                  <a:ext uri="{FF2B5EF4-FFF2-40B4-BE49-F238E27FC236}">
                    <a16:creationId xmlns:a16="http://schemas.microsoft.com/office/drawing/2014/main" id="{886626A8-F6E4-4E8C-93D3-FB8C912530F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95376138"/>
                  </p:ext>
                </p:extLst>
              </p:nvPr>
            </p:nvGraphicFramePr>
            <p:xfrm>
              <a:off x="11499850" y="659606"/>
              <a:ext cx="5026025" cy="2827338"/>
            </p:xfrm>
            <a:graphic>
              <a:graphicData uri="http://schemas.microsoft.com/office/powerpoint/2016/slidezoom">
                <pslz:sldZm>
                  <pslz:sldZmObj sldId="1350" cId="1486922963">
                    <pslz:zmPr id="{87F4BA29-0210-4852-9D65-FD8746C9BA67}" returnToParent="0" transitionDur="1000" showBg="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026025" cy="282733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Zoom de diapositive 11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886626A8-F6E4-4E8C-93D3-FB8C912530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499850" y="659606"/>
                <a:ext cx="5026025" cy="2827338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3" name="Zoom de diapositive 12">
                <a:extLst>
                  <a:ext uri="{FF2B5EF4-FFF2-40B4-BE49-F238E27FC236}">
                    <a16:creationId xmlns:a16="http://schemas.microsoft.com/office/drawing/2014/main" id="{4B141079-081F-44C1-ADF0-923C6889A7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96438261"/>
                  </p:ext>
                </p:extLst>
              </p:nvPr>
            </p:nvGraphicFramePr>
            <p:xfrm>
              <a:off x="4508051" y="8342037"/>
              <a:ext cx="5026025" cy="2827338"/>
            </p:xfrm>
            <a:graphic>
              <a:graphicData uri="http://schemas.microsoft.com/office/powerpoint/2016/slidezoom">
                <pslz:sldZm>
                  <pslz:sldZmObj sldId="1353" cId="3832695438">
                    <pslz:zmPr id="{43D7BE15-36D8-471D-9D39-724CDB10290D}" returnToParent="0" transitionDur="1000" showBg="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026025" cy="282733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3" name="Zoom de diapositive 12">
                <a:hlinkClick r:id="rId20" action="ppaction://hlinksldjump"/>
                <a:extLst>
                  <a:ext uri="{FF2B5EF4-FFF2-40B4-BE49-F238E27FC236}">
                    <a16:creationId xmlns:a16="http://schemas.microsoft.com/office/drawing/2014/main" id="{4B141079-081F-44C1-ADF0-923C6889A7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08051" y="8342037"/>
                <a:ext cx="5026025" cy="2827338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09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0145E-6 4.25604E-6 L -1.90145E-6 -0.019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98168E-6 2.88602E-6 L 2.98168E-6 -0.019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90145E-6 4.25604E-6 L -1.90145E-6 -0.019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1.90145E-6 4.25604E-6 L -1.90145E-6 -0.019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594484C-A682-4D09-9052-24BC70923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850" y="473075"/>
            <a:ext cx="14563725" cy="979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23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13583237-A9CB-4D75-ADF9-03D9DEB3FB80}"/>
              </a:ext>
            </a:extLst>
          </p:cNvPr>
          <p:cNvSpPr/>
          <p:nvPr/>
        </p:nvSpPr>
        <p:spPr>
          <a:xfrm>
            <a:off x="4984750" y="587375"/>
            <a:ext cx="10134600" cy="10134600"/>
          </a:xfrm>
          <a:prstGeom prst="ellipse">
            <a:avLst/>
          </a:prstGeom>
          <a:solidFill>
            <a:srgbClr val="007A5A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85909B-AA59-4042-9C8B-0F0ADC8CB5F8}"/>
              </a:ext>
            </a:extLst>
          </p:cNvPr>
          <p:cNvSpPr txBox="1"/>
          <p:nvPr/>
        </p:nvSpPr>
        <p:spPr>
          <a:xfrm>
            <a:off x="4808537" y="6054546"/>
            <a:ext cx="10487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Résumé opérationnel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</p:txBody>
      </p:sp>
      <p:pic>
        <p:nvPicPr>
          <p:cNvPr id="6" name="Graphique 5" descr="Enseignant contour">
            <a:extLst>
              <a:ext uri="{FF2B5EF4-FFF2-40B4-BE49-F238E27FC236}">
                <a16:creationId xmlns:a16="http://schemas.microsoft.com/office/drawing/2014/main" id="{F6EF2906-0984-4991-98E5-08ED1CF00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5450" y="872946"/>
            <a:ext cx="6248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5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riangle rectangle 28">
            <a:extLst>
              <a:ext uri="{FF2B5EF4-FFF2-40B4-BE49-F238E27FC236}">
                <a16:creationId xmlns:a16="http://schemas.microsoft.com/office/drawing/2014/main" id="{20C7F215-82C3-49BA-AB7D-89082ED1DD92}"/>
              </a:ext>
            </a:extLst>
          </p:cNvPr>
          <p:cNvSpPr/>
          <p:nvPr/>
        </p:nvSpPr>
        <p:spPr>
          <a:xfrm rot="5400000" flipV="1">
            <a:off x="14982825" y="-2590797"/>
            <a:ext cx="2530476" cy="7712074"/>
          </a:xfrm>
          <a:prstGeom prst="rtTriangle">
            <a:avLst/>
          </a:prstGeom>
          <a:solidFill>
            <a:srgbClr val="007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EC0AA28-706E-403E-8103-370C7B538573}"/>
              </a:ext>
            </a:extLst>
          </p:cNvPr>
          <p:cNvSpPr/>
          <p:nvPr/>
        </p:nvSpPr>
        <p:spPr>
          <a:xfrm>
            <a:off x="-1568450" y="-5965825"/>
            <a:ext cx="23241000" cy="23241000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937BBCB-67ED-4809-8559-73EE332C65E0}"/>
              </a:ext>
            </a:extLst>
          </p:cNvPr>
          <p:cNvSpPr txBox="1"/>
          <p:nvPr/>
        </p:nvSpPr>
        <p:spPr>
          <a:xfrm>
            <a:off x="1555751" y="4914103"/>
            <a:ext cx="17945099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Px Grotesk" panose="020B0504020101020102" pitchFamily="34" charset="0"/>
              </a:rPr>
              <a:t>Nom de l’entreprise :</a:t>
            </a:r>
          </a:p>
          <a:p>
            <a:endParaRPr lang="fr-FR" sz="2400" dirty="0">
              <a:latin typeface="Px Grotesk" panose="020B0504020101020102" pitchFamily="34" charset="0"/>
            </a:endParaRPr>
          </a:p>
          <a:p>
            <a:r>
              <a:rPr lang="fr-FR" sz="2400" dirty="0">
                <a:latin typeface="Px Grotesk" panose="020B0504020101020102" pitchFamily="34" charset="0"/>
              </a:rPr>
              <a:t>Description de l’activité :</a:t>
            </a:r>
          </a:p>
          <a:p>
            <a:endParaRPr lang="fr-FR" sz="2400" dirty="0">
              <a:latin typeface="Px Grotesk" panose="020B0504020101020102" pitchFamily="34" charset="0"/>
            </a:endParaRPr>
          </a:p>
          <a:p>
            <a:r>
              <a:rPr lang="fr-FR" sz="2400" dirty="0">
                <a:latin typeface="Px Grotesk" panose="020B0504020101020102" pitchFamily="34" charset="0"/>
              </a:rPr>
              <a:t>Origine du projet :</a:t>
            </a:r>
          </a:p>
          <a:p>
            <a:endParaRPr lang="en-US" sz="2400" dirty="0">
              <a:latin typeface="Px Grotesk" panose="020B0504020101020102" pitchFamily="34" charset="0"/>
            </a:endParaRPr>
          </a:p>
          <a:p>
            <a:r>
              <a:rPr lang="en-US" sz="2400" dirty="0">
                <a:latin typeface="Px Grotesk" panose="020B0504020101020102" pitchFamily="34" charset="0"/>
              </a:rPr>
              <a:t>Audience </a:t>
            </a:r>
            <a:r>
              <a:rPr lang="en-US" sz="2400" dirty="0" err="1">
                <a:latin typeface="Px Grotesk" panose="020B0504020101020102" pitchFamily="34" charset="0"/>
              </a:rPr>
              <a:t>ciblée</a:t>
            </a:r>
            <a:r>
              <a:rPr lang="en-US" sz="2400" dirty="0">
                <a:latin typeface="Px Grotesk" panose="020B0504020101020102" pitchFamily="34" charset="0"/>
              </a:rPr>
              <a:t> :</a:t>
            </a:r>
          </a:p>
          <a:p>
            <a:endParaRPr lang="en-US" sz="2400" dirty="0">
              <a:latin typeface="Px Grotesk" panose="020B0504020101020102" pitchFamily="34" charset="0"/>
            </a:endParaRPr>
          </a:p>
          <a:p>
            <a:r>
              <a:rPr lang="en-US" sz="2400" dirty="0">
                <a:latin typeface="Px Grotesk" panose="020B0504020101020102" pitchFamily="34" charset="0"/>
              </a:rPr>
              <a:t>Taille du </a:t>
            </a:r>
            <a:r>
              <a:rPr lang="en-US" sz="2400" dirty="0" err="1">
                <a:latin typeface="Px Grotesk" panose="020B0504020101020102" pitchFamily="34" charset="0"/>
              </a:rPr>
              <a:t>marché</a:t>
            </a:r>
            <a:r>
              <a:rPr lang="en-US" sz="2400" dirty="0">
                <a:latin typeface="Px Grotesk" panose="020B0504020101020102" pitchFamily="34" charset="0"/>
              </a:rPr>
              <a:t> :</a:t>
            </a:r>
          </a:p>
          <a:p>
            <a:endParaRPr lang="en-US" sz="2400" dirty="0">
              <a:latin typeface="Px Grotesk" panose="020B0504020101020102" pitchFamily="34" charset="0"/>
            </a:endParaRPr>
          </a:p>
          <a:p>
            <a:r>
              <a:rPr lang="en-US" sz="2400" dirty="0" err="1">
                <a:latin typeface="Px Grotesk" panose="020B0504020101020102" pitchFamily="34" charset="0"/>
              </a:rPr>
              <a:t>Principaux</a:t>
            </a:r>
            <a:r>
              <a:rPr lang="en-US" sz="2400" dirty="0">
                <a:latin typeface="Px Grotesk" panose="020B0504020101020102" pitchFamily="34" charset="0"/>
              </a:rPr>
              <a:t> </a:t>
            </a:r>
            <a:r>
              <a:rPr lang="en-US" sz="2400" dirty="0" err="1">
                <a:latin typeface="Px Grotesk" panose="020B0504020101020102" pitchFamily="34" charset="0"/>
              </a:rPr>
              <a:t>concurrents</a:t>
            </a:r>
            <a:r>
              <a:rPr lang="en-US" sz="2400" dirty="0">
                <a:latin typeface="Px Grotesk" panose="020B0504020101020102" pitchFamily="34" charset="0"/>
              </a:rPr>
              <a:t> :</a:t>
            </a:r>
          </a:p>
          <a:p>
            <a:endParaRPr lang="en-US" sz="2400" dirty="0">
              <a:latin typeface="Px Grotesk" panose="020B0504020101020102" pitchFamily="34" charset="0"/>
            </a:endParaRPr>
          </a:p>
          <a:p>
            <a:r>
              <a:rPr lang="en-US" sz="2400" dirty="0" err="1">
                <a:latin typeface="Px Grotesk" panose="020B0504020101020102" pitchFamily="34" charset="0"/>
              </a:rPr>
              <a:t>Opportunités</a:t>
            </a:r>
            <a:r>
              <a:rPr lang="en-US" sz="2400" dirty="0">
                <a:latin typeface="Px Grotesk" panose="020B0504020101020102" pitchFamily="34" charset="0"/>
              </a:rPr>
              <a:t> de </a:t>
            </a:r>
            <a:r>
              <a:rPr lang="en-US" sz="2400" dirty="0" err="1">
                <a:latin typeface="Px Grotesk" panose="020B0504020101020102" pitchFamily="34" charset="0"/>
              </a:rPr>
              <a:t>marché</a:t>
            </a:r>
            <a:r>
              <a:rPr lang="en-US" sz="2400" dirty="0">
                <a:latin typeface="Px Grotesk" panose="020B0504020101020102" pitchFamily="34" charset="0"/>
              </a:rPr>
              <a:t> :</a:t>
            </a:r>
          </a:p>
          <a:p>
            <a:endParaRPr lang="en-US" sz="2400" dirty="0">
              <a:latin typeface="Px Grotesk" panose="020B050402010102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</p:txBody>
      </p:sp>
      <p:pic>
        <p:nvPicPr>
          <p:cNvPr id="12" name="Graphique 11" descr="Enseignant contour">
            <a:extLst>
              <a:ext uri="{FF2B5EF4-FFF2-40B4-BE49-F238E27FC236}">
                <a16:creationId xmlns:a16="http://schemas.microsoft.com/office/drawing/2014/main" id="{11C97CC4-1215-46A8-BC24-38F00E902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1239" y="-345931"/>
            <a:ext cx="3943529" cy="3943529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5C75A452-5EDA-4E82-BD2A-307F340B0F7F}"/>
              </a:ext>
            </a:extLst>
          </p:cNvPr>
          <p:cNvSpPr txBox="1"/>
          <p:nvPr/>
        </p:nvSpPr>
        <p:spPr>
          <a:xfrm>
            <a:off x="-6350" y="10817165"/>
            <a:ext cx="2900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Grotesque" panose="020B0504020202020204" pitchFamily="34" charset="0"/>
              </a:rPr>
              <a:t>Intitulé de votre projet</a:t>
            </a:r>
            <a:endParaRPr lang="en-US" sz="2000" dirty="0">
              <a:solidFill>
                <a:schemeClr val="bg1"/>
              </a:solidFill>
              <a:latin typeface="Grotesque" panose="020B05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697FCA1-481A-46CE-B8F0-B03E141BFEA1}"/>
              </a:ext>
            </a:extLst>
          </p:cNvPr>
          <p:cNvSpPr txBox="1"/>
          <p:nvPr/>
        </p:nvSpPr>
        <p:spPr>
          <a:xfrm>
            <a:off x="949093" y="2949895"/>
            <a:ext cx="16992599" cy="923330"/>
          </a:xfrm>
          <a:prstGeom prst="rect">
            <a:avLst/>
          </a:prstGeom>
          <a:noFill/>
          <a:ln>
            <a:noFill/>
          </a:ln>
          <a:effectLst>
            <a:outerShdw blurRad="4191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rotesque" panose="020B0504020202020204" pitchFamily="34" charset="0"/>
              </a:rPr>
              <a:t>Résumé opérationnel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A51EB23-FE4C-4BC3-970D-548149AAAACE}"/>
              </a:ext>
            </a:extLst>
          </p:cNvPr>
          <p:cNvSpPr txBox="1"/>
          <p:nvPr/>
        </p:nvSpPr>
        <p:spPr>
          <a:xfrm>
            <a:off x="731560" y="524195"/>
            <a:ext cx="116810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Cette partie doit être s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6"/>
              </a:rPr>
              <a:t>y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nthétique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6"/>
              </a:rPr>
              <a:t>, 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mais</a:t>
            </a:r>
          </a:p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globale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6"/>
              </a:rPr>
              <a:t>. 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Courte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6"/>
              </a:rPr>
              <a:t>, 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elle revêt cependant une</a:t>
            </a:r>
          </a:p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importance capitale car il s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7"/>
              </a:rPr>
              <a:t>’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agit de la</a:t>
            </a:r>
          </a:p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fameuse 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7"/>
              </a:rPr>
              <a:t>« 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première impression 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7"/>
              </a:rPr>
              <a:t>» 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que vous</a:t>
            </a:r>
          </a:p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donne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6"/>
              </a:rPr>
              <a:t>z 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à vos partenaires potentiels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6"/>
              </a:rPr>
              <a:t>.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23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13583237-A9CB-4D75-ADF9-03D9DEB3FB80}"/>
              </a:ext>
            </a:extLst>
          </p:cNvPr>
          <p:cNvSpPr/>
          <p:nvPr/>
        </p:nvSpPr>
        <p:spPr>
          <a:xfrm>
            <a:off x="4984750" y="587375"/>
            <a:ext cx="10134600" cy="10134600"/>
          </a:xfrm>
          <a:prstGeom prst="ellipse">
            <a:avLst/>
          </a:prstGeom>
          <a:solidFill>
            <a:srgbClr val="FFBE2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85909B-AA59-4042-9C8B-0F0ADC8CB5F8}"/>
              </a:ext>
            </a:extLst>
          </p:cNvPr>
          <p:cNvSpPr txBox="1"/>
          <p:nvPr/>
        </p:nvSpPr>
        <p:spPr>
          <a:xfrm>
            <a:off x="4808537" y="6054546"/>
            <a:ext cx="104870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Présentation des fondateurs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</p:txBody>
      </p:sp>
      <p:pic>
        <p:nvPicPr>
          <p:cNvPr id="3" name="Graphique 2" descr="Brainstorming de groupe avec un remplissage uni">
            <a:extLst>
              <a:ext uri="{FF2B5EF4-FFF2-40B4-BE49-F238E27FC236}">
                <a16:creationId xmlns:a16="http://schemas.microsoft.com/office/drawing/2014/main" id="{BDA09336-8AB8-4A7A-B577-082937AC7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2250" y="1387475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DEC0AA28-706E-403E-8103-370C7B538573}"/>
              </a:ext>
            </a:extLst>
          </p:cNvPr>
          <p:cNvSpPr/>
          <p:nvPr/>
        </p:nvSpPr>
        <p:spPr>
          <a:xfrm>
            <a:off x="-1568450" y="-5965825"/>
            <a:ext cx="23241000" cy="23241000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937BBCB-67ED-4809-8559-73EE332C65E0}"/>
              </a:ext>
            </a:extLst>
          </p:cNvPr>
          <p:cNvSpPr txBox="1"/>
          <p:nvPr/>
        </p:nvSpPr>
        <p:spPr>
          <a:xfrm>
            <a:off x="679451" y="6007933"/>
            <a:ext cx="9476582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latin typeface="Px Grotesk" panose="020B0504020101020102" pitchFamily="34" charset="0"/>
              </a:rPr>
              <a:t>Formation :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latin typeface="Px Grotesk" panose="020B0504020101020102" pitchFamily="34" charset="0"/>
              </a:rPr>
              <a:t>Parcours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Compétences spécifiques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Futur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rôle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 dans </a:t>
            </a:r>
            <a:r>
              <a:rPr kumimoji="0" lang="fr-FR" sz="2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l’entreprise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Présentation personnelle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F1B6B88-4657-458D-9653-6D7D8CCC7C4D}"/>
              </a:ext>
            </a:extLst>
          </p:cNvPr>
          <p:cNvSpPr txBox="1"/>
          <p:nvPr/>
        </p:nvSpPr>
        <p:spPr>
          <a:xfrm>
            <a:off x="10218088" y="6007933"/>
            <a:ext cx="9463473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latin typeface="Px Grotesk" panose="020B0504020101020102" pitchFamily="34" charset="0"/>
              </a:rPr>
              <a:t>Formation :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latin typeface="Px Grotesk" panose="020B0504020101020102" pitchFamily="34" charset="0"/>
              </a:rPr>
              <a:t>Parcours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Compétences spécifiques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Futur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rôle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 dans </a:t>
            </a:r>
            <a:r>
              <a:rPr kumimoji="0" lang="fr-FR" sz="2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l’entreprise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Présentation personnelle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5ED93B1-2264-44B6-AF3C-CDF82E8D701E}"/>
              </a:ext>
            </a:extLst>
          </p:cNvPr>
          <p:cNvSpPr txBox="1"/>
          <p:nvPr/>
        </p:nvSpPr>
        <p:spPr>
          <a:xfrm>
            <a:off x="679450" y="5045075"/>
            <a:ext cx="270998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latin typeface="Px Grotesk" panose="020B0504020101020102" pitchFamily="34" charset="0"/>
              </a:rPr>
              <a:t>Fondateur 1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7F11B5B-E9FF-4F4E-BDC7-4C34D740D3CF}"/>
              </a:ext>
            </a:extLst>
          </p:cNvPr>
          <p:cNvSpPr txBox="1"/>
          <p:nvPr/>
        </p:nvSpPr>
        <p:spPr>
          <a:xfrm>
            <a:off x="10218088" y="5045075"/>
            <a:ext cx="27099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latin typeface="Px Grotesk" panose="020B0504020101020102" pitchFamily="34" charset="0"/>
              </a:rPr>
              <a:t>Fondateur 2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</a:endParaRPr>
          </a:p>
        </p:txBody>
      </p:sp>
      <p:pic>
        <p:nvPicPr>
          <p:cNvPr id="14" name="Graphique 13" descr="Brainstorming de groupe avec un remplissage uni">
            <a:extLst>
              <a:ext uri="{FF2B5EF4-FFF2-40B4-BE49-F238E27FC236}">
                <a16:creationId xmlns:a16="http://schemas.microsoft.com/office/drawing/2014/main" id="{7C56989D-B0F2-4F32-8548-092111A96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51850" y="103595"/>
            <a:ext cx="2819400" cy="2819400"/>
          </a:xfrm>
          <a:prstGeom prst="rect">
            <a:avLst/>
          </a:prstGeom>
        </p:spPr>
      </p:pic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5D46C246-2A8A-4175-8E85-8D4F884C73B2}"/>
              </a:ext>
            </a:extLst>
          </p:cNvPr>
          <p:cNvSpPr/>
          <p:nvPr/>
        </p:nvSpPr>
        <p:spPr>
          <a:xfrm rot="5400000" flipV="1">
            <a:off x="14982825" y="-2590797"/>
            <a:ext cx="2530476" cy="7712074"/>
          </a:xfrm>
          <a:prstGeom prst="rtTriangle">
            <a:avLst/>
          </a:prstGeom>
          <a:solidFill>
            <a:srgbClr val="FFB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E298F0-96B4-4FF3-9441-771702662ED2}"/>
              </a:ext>
            </a:extLst>
          </p:cNvPr>
          <p:cNvSpPr/>
          <p:nvPr/>
        </p:nvSpPr>
        <p:spPr>
          <a:xfrm>
            <a:off x="5937250" y="4740275"/>
            <a:ext cx="2514600" cy="2133601"/>
          </a:xfrm>
          <a:prstGeom prst="rect">
            <a:avLst/>
          </a:prstGeom>
          <a:noFill/>
          <a:ln>
            <a:solidFill>
              <a:srgbClr val="FFBE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12E787F-9C3D-4586-A5FE-96036843C59A}"/>
              </a:ext>
            </a:extLst>
          </p:cNvPr>
          <p:cNvSpPr txBox="1"/>
          <p:nvPr/>
        </p:nvSpPr>
        <p:spPr>
          <a:xfrm>
            <a:off x="6318250" y="5325049"/>
            <a:ext cx="1908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Photo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CB5E2B-7A19-4A5C-929B-08FD23ECF1EE}"/>
              </a:ext>
            </a:extLst>
          </p:cNvPr>
          <p:cNvSpPr/>
          <p:nvPr/>
        </p:nvSpPr>
        <p:spPr>
          <a:xfrm>
            <a:off x="15957550" y="4561275"/>
            <a:ext cx="2514600" cy="2133601"/>
          </a:xfrm>
          <a:prstGeom prst="rect">
            <a:avLst/>
          </a:prstGeom>
          <a:noFill/>
          <a:ln>
            <a:solidFill>
              <a:srgbClr val="FFBE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45918C8-6AB4-4043-BFF2-5C8555E261B7}"/>
              </a:ext>
            </a:extLst>
          </p:cNvPr>
          <p:cNvSpPr txBox="1"/>
          <p:nvPr/>
        </p:nvSpPr>
        <p:spPr>
          <a:xfrm>
            <a:off x="16338550" y="5146049"/>
            <a:ext cx="1908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Photo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5A5F502-57F9-4E6F-8D10-F64ED2E6D7B5}"/>
              </a:ext>
            </a:extLst>
          </p:cNvPr>
          <p:cNvSpPr txBox="1"/>
          <p:nvPr/>
        </p:nvSpPr>
        <p:spPr>
          <a:xfrm>
            <a:off x="949093" y="2949895"/>
            <a:ext cx="16992599" cy="923330"/>
          </a:xfrm>
          <a:prstGeom prst="rect">
            <a:avLst/>
          </a:prstGeom>
          <a:noFill/>
          <a:ln>
            <a:noFill/>
          </a:ln>
          <a:effectLst>
            <a:outerShdw blurRad="4191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rotesque" panose="020B0504020202020204" pitchFamily="34" charset="0"/>
              </a:rPr>
              <a:t>Présentation des fondateurs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DFC1336-A0A3-42BE-A51D-9162AEA45AAD}"/>
              </a:ext>
            </a:extLst>
          </p:cNvPr>
          <p:cNvSpPr txBox="1"/>
          <p:nvPr/>
        </p:nvSpPr>
        <p:spPr>
          <a:xfrm>
            <a:off x="315704" y="215022"/>
            <a:ext cx="81651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Connaître les personnes à l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7"/>
              </a:rPr>
              <a:t>’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origine du projet</a:t>
            </a:r>
          </a:p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et savoir quels seront leurs rôles dans l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7"/>
              </a:rPr>
              <a:t>’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entreprise est important pour donner confiance</a:t>
            </a:r>
          </a:p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à d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7"/>
              </a:rPr>
              <a:t>’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éventuels investisseurs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6"/>
              </a:rPr>
              <a:t>.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16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DEC0AA28-706E-403E-8103-370C7B538573}"/>
              </a:ext>
            </a:extLst>
          </p:cNvPr>
          <p:cNvSpPr/>
          <p:nvPr/>
        </p:nvSpPr>
        <p:spPr>
          <a:xfrm>
            <a:off x="-1568450" y="-5965825"/>
            <a:ext cx="23241000" cy="23241000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937BBCB-67ED-4809-8559-73EE332C65E0}"/>
              </a:ext>
            </a:extLst>
          </p:cNvPr>
          <p:cNvSpPr txBox="1"/>
          <p:nvPr/>
        </p:nvSpPr>
        <p:spPr>
          <a:xfrm>
            <a:off x="679451" y="6007933"/>
            <a:ext cx="9476582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latin typeface="Px Grotesk" panose="020B0504020101020102" pitchFamily="34" charset="0"/>
              </a:rPr>
              <a:t>Formation :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latin typeface="Px Grotesk" panose="020B0504020101020102" pitchFamily="34" charset="0"/>
              </a:rPr>
              <a:t>Parcours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Compétences spécifiques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Futur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rôle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 dans </a:t>
            </a:r>
            <a:r>
              <a:rPr kumimoji="0" lang="fr-FR" sz="2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l’entreprise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Présentation personnelle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F1B6B88-4657-458D-9653-6D7D8CCC7C4D}"/>
              </a:ext>
            </a:extLst>
          </p:cNvPr>
          <p:cNvSpPr txBox="1"/>
          <p:nvPr/>
        </p:nvSpPr>
        <p:spPr>
          <a:xfrm>
            <a:off x="10218088" y="6007933"/>
            <a:ext cx="9463473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latin typeface="Px Grotesk" panose="020B0504020101020102" pitchFamily="34" charset="0"/>
              </a:rPr>
              <a:t>Formation :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latin typeface="Px Grotesk" panose="020B0504020101020102" pitchFamily="34" charset="0"/>
              </a:rPr>
              <a:t>Parcours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Compétences spécifiques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Futur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rôle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 dans </a:t>
            </a:r>
            <a:r>
              <a:rPr kumimoji="0" lang="fr-FR" sz="2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l’entreprise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Présentation personnelle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5ED93B1-2264-44B6-AF3C-CDF82E8D701E}"/>
              </a:ext>
            </a:extLst>
          </p:cNvPr>
          <p:cNvSpPr txBox="1"/>
          <p:nvPr/>
        </p:nvSpPr>
        <p:spPr>
          <a:xfrm>
            <a:off x="679450" y="5045075"/>
            <a:ext cx="270998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latin typeface="Px Grotesk" panose="020B0504020101020102" pitchFamily="34" charset="0"/>
              </a:rPr>
              <a:t>Fondateur 3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7F11B5B-E9FF-4F4E-BDC7-4C34D740D3CF}"/>
              </a:ext>
            </a:extLst>
          </p:cNvPr>
          <p:cNvSpPr txBox="1"/>
          <p:nvPr/>
        </p:nvSpPr>
        <p:spPr>
          <a:xfrm>
            <a:off x="10218088" y="5045075"/>
            <a:ext cx="27099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latin typeface="Px Grotesk" panose="020B0504020101020102" pitchFamily="34" charset="0"/>
              </a:rPr>
              <a:t>Fondateur 4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x Grotesk" panose="020B0504020101020102" pitchFamily="34" charset="0"/>
            </a:endParaRPr>
          </a:p>
        </p:txBody>
      </p:sp>
      <p:pic>
        <p:nvPicPr>
          <p:cNvPr id="14" name="Graphique 13" descr="Brainstorming de groupe avec un remplissage uni">
            <a:extLst>
              <a:ext uri="{FF2B5EF4-FFF2-40B4-BE49-F238E27FC236}">
                <a16:creationId xmlns:a16="http://schemas.microsoft.com/office/drawing/2014/main" id="{7C56989D-B0F2-4F32-8548-092111A96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51850" y="103595"/>
            <a:ext cx="2819400" cy="2819400"/>
          </a:xfrm>
          <a:prstGeom prst="rect">
            <a:avLst/>
          </a:prstGeom>
        </p:spPr>
      </p:pic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5D46C246-2A8A-4175-8E85-8D4F884C73B2}"/>
              </a:ext>
            </a:extLst>
          </p:cNvPr>
          <p:cNvSpPr/>
          <p:nvPr/>
        </p:nvSpPr>
        <p:spPr>
          <a:xfrm rot="5400000" flipV="1">
            <a:off x="14982825" y="-2590797"/>
            <a:ext cx="2530476" cy="7712074"/>
          </a:xfrm>
          <a:prstGeom prst="rtTriangle">
            <a:avLst/>
          </a:prstGeom>
          <a:solidFill>
            <a:srgbClr val="FFB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E298F0-96B4-4FF3-9441-771702662ED2}"/>
              </a:ext>
            </a:extLst>
          </p:cNvPr>
          <p:cNvSpPr/>
          <p:nvPr/>
        </p:nvSpPr>
        <p:spPr>
          <a:xfrm>
            <a:off x="5937250" y="4740275"/>
            <a:ext cx="2514600" cy="2133601"/>
          </a:xfrm>
          <a:prstGeom prst="rect">
            <a:avLst/>
          </a:prstGeom>
          <a:noFill/>
          <a:ln>
            <a:solidFill>
              <a:srgbClr val="FFBE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12E787F-9C3D-4586-A5FE-96036843C59A}"/>
              </a:ext>
            </a:extLst>
          </p:cNvPr>
          <p:cNvSpPr txBox="1"/>
          <p:nvPr/>
        </p:nvSpPr>
        <p:spPr>
          <a:xfrm>
            <a:off x="6318250" y="5325049"/>
            <a:ext cx="1908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Photo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CB5E2B-7A19-4A5C-929B-08FD23ECF1EE}"/>
              </a:ext>
            </a:extLst>
          </p:cNvPr>
          <p:cNvSpPr/>
          <p:nvPr/>
        </p:nvSpPr>
        <p:spPr>
          <a:xfrm>
            <a:off x="15957550" y="4561275"/>
            <a:ext cx="2514600" cy="2133601"/>
          </a:xfrm>
          <a:prstGeom prst="rect">
            <a:avLst/>
          </a:prstGeom>
          <a:noFill/>
          <a:ln>
            <a:solidFill>
              <a:srgbClr val="FFBE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45918C8-6AB4-4043-BFF2-5C8555E261B7}"/>
              </a:ext>
            </a:extLst>
          </p:cNvPr>
          <p:cNvSpPr txBox="1"/>
          <p:nvPr/>
        </p:nvSpPr>
        <p:spPr>
          <a:xfrm>
            <a:off x="16338550" y="5146049"/>
            <a:ext cx="1908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Photo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080777B-E4BA-4992-823B-065F4BAE0ED3}"/>
              </a:ext>
            </a:extLst>
          </p:cNvPr>
          <p:cNvSpPr txBox="1"/>
          <p:nvPr/>
        </p:nvSpPr>
        <p:spPr>
          <a:xfrm>
            <a:off x="949093" y="2949895"/>
            <a:ext cx="16992599" cy="923330"/>
          </a:xfrm>
          <a:prstGeom prst="rect">
            <a:avLst/>
          </a:prstGeom>
          <a:noFill/>
          <a:ln>
            <a:noFill/>
          </a:ln>
          <a:effectLst>
            <a:outerShdw blurRad="4191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rotesque" panose="020B0504020202020204" pitchFamily="34" charset="0"/>
              </a:rPr>
              <a:t>Présentation des fondateurs</a:t>
            </a:r>
          </a:p>
        </p:txBody>
      </p:sp>
    </p:spTree>
    <p:extLst>
      <p:ext uri="{BB962C8B-B14F-4D97-AF65-F5344CB8AC3E}">
        <p14:creationId xmlns:p14="http://schemas.microsoft.com/office/powerpoint/2010/main" val="2025514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13583237-A9CB-4D75-ADF9-03D9DEB3FB80}"/>
              </a:ext>
            </a:extLst>
          </p:cNvPr>
          <p:cNvSpPr/>
          <p:nvPr/>
        </p:nvSpPr>
        <p:spPr>
          <a:xfrm>
            <a:off x="4984750" y="587375"/>
            <a:ext cx="10134600" cy="10134600"/>
          </a:xfrm>
          <a:prstGeom prst="ellipse">
            <a:avLst/>
          </a:prstGeom>
          <a:solidFill>
            <a:srgbClr val="10659E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85909B-AA59-4042-9C8B-0F0ADC8CB5F8}"/>
              </a:ext>
            </a:extLst>
          </p:cNvPr>
          <p:cNvSpPr txBox="1"/>
          <p:nvPr/>
        </p:nvSpPr>
        <p:spPr>
          <a:xfrm>
            <a:off x="4808537" y="6054546"/>
            <a:ext cx="10487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x Grotesk" panose="020B0504020101020102" pitchFamily="34" charset="0"/>
                <a:ea typeface="+mn-ea"/>
                <a:cs typeface="+mn-cs"/>
              </a:rPr>
              <a:t>Valeurs de l’entreprise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x Grotesk" panose="020B0504020101020102" pitchFamily="34" charset="0"/>
              <a:ea typeface="+mn-ea"/>
              <a:cs typeface="+mn-cs"/>
            </a:endParaRPr>
          </a:p>
        </p:txBody>
      </p:sp>
      <p:pic>
        <p:nvPicPr>
          <p:cNvPr id="6" name="Graphique 5" descr="Diamant avec un remplissage uni">
            <a:extLst>
              <a:ext uri="{FF2B5EF4-FFF2-40B4-BE49-F238E27FC236}">
                <a16:creationId xmlns:a16="http://schemas.microsoft.com/office/drawing/2014/main" id="{5EFC5438-77FF-4974-9FC8-BC1DD3036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0349" y="1311275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DEC0AA28-706E-403E-8103-370C7B538573}"/>
              </a:ext>
            </a:extLst>
          </p:cNvPr>
          <p:cNvSpPr/>
          <p:nvPr/>
        </p:nvSpPr>
        <p:spPr>
          <a:xfrm>
            <a:off x="-1568450" y="-5965825"/>
            <a:ext cx="23241000" cy="23241000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AD0FA7BD-2748-4F8C-9A92-4372F1C0307D}"/>
              </a:ext>
            </a:extLst>
          </p:cNvPr>
          <p:cNvSpPr/>
          <p:nvPr/>
        </p:nvSpPr>
        <p:spPr>
          <a:xfrm rot="5400000" flipV="1">
            <a:off x="14982825" y="-2590797"/>
            <a:ext cx="2530476" cy="7712074"/>
          </a:xfrm>
          <a:prstGeom prst="rtTriangle">
            <a:avLst/>
          </a:prstGeom>
          <a:solidFill>
            <a:srgbClr val="106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pic>
        <p:nvPicPr>
          <p:cNvPr id="20" name="Graphique 19" descr="Diamant avec un remplissage uni">
            <a:extLst>
              <a:ext uri="{FF2B5EF4-FFF2-40B4-BE49-F238E27FC236}">
                <a16:creationId xmlns:a16="http://schemas.microsoft.com/office/drawing/2014/main" id="{B96086CE-D5E3-4BA9-A943-553F0767C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8805" y="473075"/>
            <a:ext cx="2628901" cy="2628901"/>
          </a:xfrm>
          <a:prstGeom prst="rect">
            <a:avLst/>
          </a:prstGeom>
        </p:spPr>
      </p:pic>
      <p:sp>
        <p:nvSpPr>
          <p:cNvPr id="66" name="Freeform 15">
            <a:extLst>
              <a:ext uri="{FF2B5EF4-FFF2-40B4-BE49-F238E27FC236}">
                <a16:creationId xmlns:a16="http://schemas.microsoft.com/office/drawing/2014/main" id="{F1963505-1CFD-4FCF-BB30-7B2E783ECA25}"/>
              </a:ext>
            </a:extLst>
          </p:cNvPr>
          <p:cNvSpPr>
            <a:spLocks/>
          </p:cNvSpPr>
          <p:nvPr/>
        </p:nvSpPr>
        <p:spPr bwMode="auto">
          <a:xfrm>
            <a:off x="7824353" y="6897079"/>
            <a:ext cx="1447411" cy="4418809"/>
          </a:xfrm>
          <a:custGeom>
            <a:avLst/>
            <a:gdLst>
              <a:gd name="T0" fmla="*/ 209 w 240"/>
              <a:gd name="T1" fmla="*/ 971 h 971"/>
              <a:gd name="T2" fmla="*/ 209 w 240"/>
              <a:gd name="T3" fmla="*/ 463 h 971"/>
              <a:gd name="T4" fmla="*/ 121 w 240"/>
              <a:gd name="T5" fmla="*/ 375 h 971"/>
              <a:gd name="T6" fmla="*/ 119 w 240"/>
              <a:gd name="T7" fmla="*/ 375 h 971"/>
              <a:gd name="T8" fmla="*/ 0 w 240"/>
              <a:gd name="T9" fmla="*/ 256 h 971"/>
              <a:gd name="T10" fmla="*/ 0 w 240"/>
              <a:gd name="T11" fmla="*/ 0 h 971"/>
              <a:gd name="T12" fmla="*/ 32 w 240"/>
              <a:gd name="T13" fmla="*/ 0 h 971"/>
              <a:gd name="T14" fmla="*/ 32 w 240"/>
              <a:gd name="T15" fmla="*/ 256 h 971"/>
              <a:gd name="T16" fmla="*/ 119 w 240"/>
              <a:gd name="T17" fmla="*/ 344 h 971"/>
              <a:gd name="T18" fmla="*/ 122 w 240"/>
              <a:gd name="T19" fmla="*/ 344 h 971"/>
              <a:gd name="T20" fmla="*/ 122 w 240"/>
              <a:gd name="T21" fmla="*/ 344 h 971"/>
              <a:gd name="T22" fmla="*/ 240 w 240"/>
              <a:gd name="T23" fmla="*/ 463 h 971"/>
              <a:gd name="T24" fmla="*/ 240 w 240"/>
              <a:gd name="T25" fmla="*/ 971 h 971"/>
              <a:gd name="T26" fmla="*/ 209 w 240"/>
              <a:gd name="T27" fmla="*/ 971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971">
                <a:moveTo>
                  <a:pt x="209" y="971"/>
                </a:moveTo>
                <a:cubicBezTo>
                  <a:pt x="209" y="463"/>
                  <a:pt x="209" y="463"/>
                  <a:pt x="209" y="463"/>
                </a:cubicBezTo>
                <a:cubicBezTo>
                  <a:pt x="209" y="415"/>
                  <a:pt x="169" y="375"/>
                  <a:pt x="121" y="375"/>
                </a:cubicBezTo>
                <a:cubicBezTo>
                  <a:pt x="119" y="375"/>
                  <a:pt x="119" y="375"/>
                  <a:pt x="119" y="375"/>
                </a:cubicBezTo>
                <a:cubicBezTo>
                  <a:pt x="54" y="375"/>
                  <a:pt x="0" y="322"/>
                  <a:pt x="0" y="256"/>
                </a:cubicBezTo>
                <a:cubicBezTo>
                  <a:pt x="0" y="0"/>
                  <a:pt x="0" y="0"/>
                  <a:pt x="0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256"/>
                  <a:pt x="32" y="256"/>
                  <a:pt x="32" y="256"/>
                </a:cubicBezTo>
                <a:cubicBezTo>
                  <a:pt x="32" y="305"/>
                  <a:pt x="71" y="344"/>
                  <a:pt x="119" y="344"/>
                </a:cubicBezTo>
                <a:cubicBezTo>
                  <a:pt x="122" y="344"/>
                  <a:pt x="122" y="344"/>
                  <a:pt x="122" y="344"/>
                </a:cubicBezTo>
                <a:cubicBezTo>
                  <a:pt x="122" y="344"/>
                  <a:pt x="122" y="344"/>
                  <a:pt x="122" y="344"/>
                </a:cubicBezTo>
                <a:cubicBezTo>
                  <a:pt x="187" y="344"/>
                  <a:pt x="240" y="398"/>
                  <a:pt x="240" y="463"/>
                </a:cubicBezTo>
                <a:cubicBezTo>
                  <a:pt x="240" y="971"/>
                  <a:pt x="240" y="971"/>
                  <a:pt x="240" y="971"/>
                </a:cubicBezTo>
                <a:lnTo>
                  <a:pt x="209" y="971"/>
                </a:lnTo>
                <a:close/>
              </a:path>
            </a:pathLst>
          </a:custGeom>
          <a:solidFill>
            <a:srgbClr val="15B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</a:endParaRPr>
          </a:p>
        </p:txBody>
      </p:sp>
      <p:grpSp>
        <p:nvGrpSpPr>
          <p:cNvPr id="67" name="Group 2">
            <a:extLst>
              <a:ext uri="{FF2B5EF4-FFF2-40B4-BE49-F238E27FC236}">
                <a16:creationId xmlns:a16="http://schemas.microsoft.com/office/drawing/2014/main" id="{C6FC74A3-FDAF-4B47-8C8F-F6AF2B0F42CB}"/>
              </a:ext>
            </a:extLst>
          </p:cNvPr>
          <p:cNvGrpSpPr/>
          <p:nvPr/>
        </p:nvGrpSpPr>
        <p:grpSpPr>
          <a:xfrm>
            <a:off x="6922023" y="5410258"/>
            <a:ext cx="2025639" cy="1975246"/>
            <a:chOff x="4660663" y="2800997"/>
            <a:chExt cx="1113449" cy="1113449"/>
          </a:xfrm>
        </p:grpSpPr>
        <p:sp>
          <p:nvSpPr>
            <p:cNvPr id="68" name="Oval 16">
              <a:extLst>
                <a:ext uri="{FF2B5EF4-FFF2-40B4-BE49-F238E27FC236}">
                  <a16:creationId xmlns:a16="http://schemas.microsoft.com/office/drawing/2014/main" id="{E748FEE8-7AC1-4F7A-90E7-D61CF4681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663" y="2800997"/>
              <a:ext cx="1113449" cy="1113449"/>
            </a:xfrm>
            <a:prstGeom prst="ellipse">
              <a:avLst/>
            </a:prstGeom>
            <a:solidFill>
              <a:srgbClr val="15B4D4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</a:endParaRPr>
            </a:p>
          </p:txBody>
        </p:sp>
        <p:sp>
          <p:nvSpPr>
            <p:cNvPr id="69" name="Oval 17">
              <a:extLst>
                <a:ext uri="{FF2B5EF4-FFF2-40B4-BE49-F238E27FC236}">
                  <a16:creationId xmlns:a16="http://schemas.microsoft.com/office/drawing/2014/main" id="{AA885A37-79E9-4517-97FC-15D23E27D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323" y="2857682"/>
              <a:ext cx="998055" cy="998055"/>
            </a:xfrm>
            <a:prstGeom prst="ellipse">
              <a:avLst/>
            </a:prstGeom>
            <a:solidFill>
              <a:srgbClr val="15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</a:endParaRPr>
            </a:p>
          </p:txBody>
        </p:sp>
        <p:sp>
          <p:nvSpPr>
            <p:cNvPr id="70" name="Freeform 41">
              <a:extLst>
                <a:ext uri="{FF2B5EF4-FFF2-40B4-BE49-F238E27FC236}">
                  <a16:creationId xmlns:a16="http://schemas.microsoft.com/office/drawing/2014/main" id="{6EB3BE75-F5EC-435A-9D1D-B10416BDA5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5281" y="3098949"/>
              <a:ext cx="518138" cy="515521"/>
            </a:xfrm>
            <a:custGeom>
              <a:avLst/>
              <a:gdLst>
                <a:gd name="T0" fmla="*/ 204 w 487"/>
                <a:gd name="T1" fmla="*/ 408 h 485"/>
                <a:gd name="T2" fmla="*/ 335 w 487"/>
                <a:gd name="T3" fmla="*/ 360 h 485"/>
                <a:gd name="T4" fmla="*/ 454 w 487"/>
                <a:gd name="T5" fmla="*/ 480 h 485"/>
                <a:gd name="T6" fmla="*/ 467 w 487"/>
                <a:gd name="T7" fmla="*/ 485 h 485"/>
                <a:gd name="T8" fmla="*/ 480 w 487"/>
                <a:gd name="T9" fmla="*/ 480 h 485"/>
                <a:gd name="T10" fmla="*/ 480 w 487"/>
                <a:gd name="T11" fmla="*/ 454 h 485"/>
                <a:gd name="T12" fmla="*/ 360 w 487"/>
                <a:gd name="T13" fmla="*/ 335 h 485"/>
                <a:gd name="T14" fmla="*/ 408 w 487"/>
                <a:gd name="T15" fmla="*/ 204 h 485"/>
                <a:gd name="T16" fmla="*/ 204 w 487"/>
                <a:gd name="T17" fmla="*/ 0 h 485"/>
                <a:gd name="T18" fmla="*/ 0 w 487"/>
                <a:gd name="T19" fmla="*/ 204 h 485"/>
                <a:gd name="T20" fmla="*/ 204 w 487"/>
                <a:gd name="T21" fmla="*/ 408 h 485"/>
                <a:gd name="T22" fmla="*/ 142 w 487"/>
                <a:gd name="T23" fmla="*/ 360 h 485"/>
                <a:gd name="T24" fmla="*/ 142 w 487"/>
                <a:gd name="T25" fmla="*/ 327 h 485"/>
                <a:gd name="T26" fmla="*/ 206 w 487"/>
                <a:gd name="T27" fmla="*/ 263 h 485"/>
                <a:gd name="T28" fmla="*/ 270 w 487"/>
                <a:gd name="T29" fmla="*/ 327 h 485"/>
                <a:gd name="T30" fmla="*/ 270 w 487"/>
                <a:gd name="T31" fmla="*/ 358 h 485"/>
                <a:gd name="T32" fmla="*/ 204 w 487"/>
                <a:gd name="T33" fmla="*/ 372 h 485"/>
                <a:gd name="T34" fmla="*/ 142 w 487"/>
                <a:gd name="T35" fmla="*/ 360 h 485"/>
                <a:gd name="T36" fmla="*/ 161 w 487"/>
                <a:gd name="T37" fmla="*/ 181 h 485"/>
                <a:gd name="T38" fmla="*/ 206 w 487"/>
                <a:gd name="T39" fmla="*/ 136 h 485"/>
                <a:gd name="T40" fmla="*/ 252 w 487"/>
                <a:gd name="T41" fmla="*/ 181 h 485"/>
                <a:gd name="T42" fmla="*/ 206 w 487"/>
                <a:gd name="T43" fmla="*/ 227 h 485"/>
                <a:gd name="T44" fmla="*/ 161 w 487"/>
                <a:gd name="T45" fmla="*/ 181 h 485"/>
                <a:gd name="T46" fmla="*/ 204 w 487"/>
                <a:gd name="T47" fmla="*/ 36 h 485"/>
                <a:gd name="T48" fmla="*/ 372 w 487"/>
                <a:gd name="T49" fmla="*/ 204 h 485"/>
                <a:gd name="T50" fmla="*/ 323 w 487"/>
                <a:gd name="T51" fmla="*/ 322 h 485"/>
                <a:gd name="T52" fmla="*/ 322 w 487"/>
                <a:gd name="T53" fmla="*/ 323 h 485"/>
                <a:gd name="T54" fmla="*/ 322 w 487"/>
                <a:gd name="T55" fmla="*/ 323 h 485"/>
                <a:gd name="T56" fmla="*/ 306 w 487"/>
                <a:gd name="T57" fmla="*/ 337 h 485"/>
                <a:gd name="T58" fmla="*/ 306 w 487"/>
                <a:gd name="T59" fmla="*/ 327 h 485"/>
                <a:gd name="T60" fmla="*/ 260 w 487"/>
                <a:gd name="T61" fmla="*/ 243 h 485"/>
                <a:gd name="T62" fmla="*/ 288 w 487"/>
                <a:gd name="T63" fmla="*/ 181 h 485"/>
                <a:gd name="T64" fmla="*/ 206 w 487"/>
                <a:gd name="T65" fmla="*/ 100 h 485"/>
                <a:gd name="T66" fmla="*/ 125 w 487"/>
                <a:gd name="T67" fmla="*/ 181 h 485"/>
                <a:gd name="T68" fmla="*/ 153 w 487"/>
                <a:gd name="T69" fmla="*/ 243 h 485"/>
                <a:gd name="T70" fmla="*/ 106 w 487"/>
                <a:gd name="T71" fmla="*/ 327 h 485"/>
                <a:gd name="T72" fmla="*/ 106 w 487"/>
                <a:gd name="T73" fmla="*/ 340 h 485"/>
                <a:gd name="T74" fmla="*/ 36 w 487"/>
                <a:gd name="T75" fmla="*/ 204 h 485"/>
                <a:gd name="T76" fmla="*/ 204 w 487"/>
                <a:gd name="T77" fmla="*/ 3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7" h="485">
                  <a:moveTo>
                    <a:pt x="204" y="408"/>
                  </a:moveTo>
                  <a:cubicBezTo>
                    <a:pt x="254" y="408"/>
                    <a:pt x="299" y="390"/>
                    <a:pt x="335" y="360"/>
                  </a:cubicBezTo>
                  <a:cubicBezTo>
                    <a:pt x="454" y="480"/>
                    <a:pt x="454" y="480"/>
                    <a:pt x="454" y="480"/>
                  </a:cubicBezTo>
                  <a:cubicBezTo>
                    <a:pt x="458" y="483"/>
                    <a:pt x="462" y="485"/>
                    <a:pt x="467" y="485"/>
                  </a:cubicBezTo>
                  <a:cubicBezTo>
                    <a:pt x="472" y="485"/>
                    <a:pt x="476" y="483"/>
                    <a:pt x="480" y="480"/>
                  </a:cubicBezTo>
                  <a:cubicBezTo>
                    <a:pt x="487" y="473"/>
                    <a:pt x="487" y="461"/>
                    <a:pt x="480" y="454"/>
                  </a:cubicBezTo>
                  <a:cubicBezTo>
                    <a:pt x="360" y="335"/>
                    <a:pt x="360" y="335"/>
                    <a:pt x="360" y="335"/>
                  </a:cubicBezTo>
                  <a:cubicBezTo>
                    <a:pt x="390" y="299"/>
                    <a:pt x="408" y="254"/>
                    <a:pt x="408" y="204"/>
                  </a:cubicBezTo>
                  <a:cubicBezTo>
                    <a:pt x="408" y="92"/>
                    <a:pt x="316" y="0"/>
                    <a:pt x="204" y="0"/>
                  </a:cubicBezTo>
                  <a:cubicBezTo>
                    <a:pt x="92" y="0"/>
                    <a:pt x="0" y="92"/>
                    <a:pt x="0" y="204"/>
                  </a:cubicBezTo>
                  <a:cubicBezTo>
                    <a:pt x="0" y="316"/>
                    <a:pt x="92" y="408"/>
                    <a:pt x="204" y="408"/>
                  </a:cubicBezTo>
                  <a:close/>
                  <a:moveTo>
                    <a:pt x="142" y="360"/>
                  </a:moveTo>
                  <a:cubicBezTo>
                    <a:pt x="142" y="327"/>
                    <a:pt x="142" y="327"/>
                    <a:pt x="142" y="327"/>
                  </a:cubicBezTo>
                  <a:cubicBezTo>
                    <a:pt x="142" y="292"/>
                    <a:pt x="171" y="263"/>
                    <a:pt x="206" y="263"/>
                  </a:cubicBezTo>
                  <a:cubicBezTo>
                    <a:pt x="242" y="263"/>
                    <a:pt x="270" y="292"/>
                    <a:pt x="270" y="327"/>
                  </a:cubicBezTo>
                  <a:cubicBezTo>
                    <a:pt x="270" y="358"/>
                    <a:pt x="270" y="358"/>
                    <a:pt x="270" y="358"/>
                  </a:cubicBezTo>
                  <a:cubicBezTo>
                    <a:pt x="250" y="367"/>
                    <a:pt x="227" y="372"/>
                    <a:pt x="204" y="372"/>
                  </a:cubicBezTo>
                  <a:cubicBezTo>
                    <a:pt x="182" y="372"/>
                    <a:pt x="161" y="368"/>
                    <a:pt x="142" y="360"/>
                  </a:cubicBezTo>
                  <a:close/>
                  <a:moveTo>
                    <a:pt x="161" y="181"/>
                  </a:moveTo>
                  <a:cubicBezTo>
                    <a:pt x="161" y="156"/>
                    <a:pt x="181" y="136"/>
                    <a:pt x="206" y="136"/>
                  </a:cubicBezTo>
                  <a:cubicBezTo>
                    <a:pt x="231" y="136"/>
                    <a:pt x="252" y="156"/>
                    <a:pt x="252" y="181"/>
                  </a:cubicBezTo>
                  <a:cubicBezTo>
                    <a:pt x="252" y="206"/>
                    <a:pt x="231" y="227"/>
                    <a:pt x="206" y="227"/>
                  </a:cubicBezTo>
                  <a:cubicBezTo>
                    <a:pt x="181" y="227"/>
                    <a:pt x="161" y="206"/>
                    <a:pt x="161" y="181"/>
                  </a:cubicBezTo>
                  <a:close/>
                  <a:moveTo>
                    <a:pt x="204" y="36"/>
                  </a:moveTo>
                  <a:cubicBezTo>
                    <a:pt x="296" y="36"/>
                    <a:pt x="372" y="112"/>
                    <a:pt x="372" y="204"/>
                  </a:cubicBezTo>
                  <a:cubicBezTo>
                    <a:pt x="372" y="250"/>
                    <a:pt x="353" y="292"/>
                    <a:pt x="323" y="322"/>
                  </a:cubicBezTo>
                  <a:cubicBezTo>
                    <a:pt x="323" y="322"/>
                    <a:pt x="323" y="322"/>
                    <a:pt x="322" y="323"/>
                  </a:cubicBezTo>
                  <a:cubicBezTo>
                    <a:pt x="322" y="323"/>
                    <a:pt x="322" y="323"/>
                    <a:pt x="322" y="323"/>
                  </a:cubicBezTo>
                  <a:cubicBezTo>
                    <a:pt x="317" y="328"/>
                    <a:pt x="312" y="333"/>
                    <a:pt x="306" y="337"/>
                  </a:cubicBezTo>
                  <a:cubicBezTo>
                    <a:pt x="306" y="327"/>
                    <a:pt x="306" y="327"/>
                    <a:pt x="306" y="327"/>
                  </a:cubicBezTo>
                  <a:cubicBezTo>
                    <a:pt x="306" y="291"/>
                    <a:pt x="288" y="260"/>
                    <a:pt x="260" y="243"/>
                  </a:cubicBezTo>
                  <a:cubicBezTo>
                    <a:pt x="277" y="228"/>
                    <a:pt x="288" y="206"/>
                    <a:pt x="288" y="181"/>
                  </a:cubicBezTo>
                  <a:cubicBezTo>
                    <a:pt x="288" y="136"/>
                    <a:pt x="251" y="100"/>
                    <a:pt x="206" y="100"/>
                  </a:cubicBezTo>
                  <a:cubicBezTo>
                    <a:pt x="161" y="100"/>
                    <a:pt x="125" y="136"/>
                    <a:pt x="125" y="181"/>
                  </a:cubicBezTo>
                  <a:cubicBezTo>
                    <a:pt x="125" y="206"/>
                    <a:pt x="136" y="228"/>
                    <a:pt x="153" y="243"/>
                  </a:cubicBezTo>
                  <a:cubicBezTo>
                    <a:pt x="125" y="260"/>
                    <a:pt x="106" y="291"/>
                    <a:pt x="106" y="327"/>
                  </a:cubicBezTo>
                  <a:cubicBezTo>
                    <a:pt x="106" y="340"/>
                    <a:pt x="106" y="340"/>
                    <a:pt x="106" y="340"/>
                  </a:cubicBezTo>
                  <a:cubicBezTo>
                    <a:pt x="64" y="310"/>
                    <a:pt x="36" y="260"/>
                    <a:pt x="36" y="204"/>
                  </a:cubicBezTo>
                  <a:cubicBezTo>
                    <a:pt x="36" y="112"/>
                    <a:pt x="111" y="36"/>
                    <a:pt x="204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</a:endParaRPr>
            </a:p>
          </p:txBody>
        </p:sp>
      </p:grpSp>
      <p:sp>
        <p:nvSpPr>
          <p:cNvPr id="72" name="Freeform 12">
            <a:extLst>
              <a:ext uri="{FF2B5EF4-FFF2-40B4-BE49-F238E27FC236}">
                <a16:creationId xmlns:a16="http://schemas.microsoft.com/office/drawing/2014/main" id="{28B76907-4B13-47E5-B669-302960EF01EB}"/>
              </a:ext>
            </a:extLst>
          </p:cNvPr>
          <p:cNvSpPr>
            <a:spLocks/>
          </p:cNvSpPr>
          <p:nvPr/>
        </p:nvSpPr>
        <p:spPr bwMode="auto">
          <a:xfrm>
            <a:off x="9445393" y="6897079"/>
            <a:ext cx="1447411" cy="4418809"/>
          </a:xfrm>
          <a:custGeom>
            <a:avLst/>
            <a:gdLst>
              <a:gd name="T0" fmla="*/ 31 w 240"/>
              <a:gd name="T1" fmla="*/ 971 h 971"/>
              <a:gd name="T2" fmla="*/ 31 w 240"/>
              <a:gd name="T3" fmla="*/ 463 h 971"/>
              <a:gd name="T4" fmla="*/ 119 w 240"/>
              <a:gd name="T5" fmla="*/ 375 h 971"/>
              <a:gd name="T6" fmla="*/ 121 w 240"/>
              <a:gd name="T7" fmla="*/ 375 h 971"/>
              <a:gd name="T8" fmla="*/ 240 w 240"/>
              <a:gd name="T9" fmla="*/ 256 h 971"/>
              <a:gd name="T10" fmla="*/ 240 w 240"/>
              <a:gd name="T11" fmla="*/ 0 h 971"/>
              <a:gd name="T12" fmla="*/ 209 w 240"/>
              <a:gd name="T13" fmla="*/ 0 h 971"/>
              <a:gd name="T14" fmla="*/ 209 w 240"/>
              <a:gd name="T15" fmla="*/ 256 h 971"/>
              <a:gd name="T16" fmla="*/ 121 w 240"/>
              <a:gd name="T17" fmla="*/ 344 h 971"/>
              <a:gd name="T18" fmla="*/ 118 w 240"/>
              <a:gd name="T19" fmla="*/ 344 h 971"/>
              <a:gd name="T20" fmla="*/ 118 w 240"/>
              <a:gd name="T21" fmla="*/ 344 h 971"/>
              <a:gd name="T22" fmla="*/ 0 w 240"/>
              <a:gd name="T23" fmla="*/ 463 h 971"/>
              <a:gd name="T24" fmla="*/ 0 w 240"/>
              <a:gd name="T25" fmla="*/ 971 h 971"/>
              <a:gd name="T26" fmla="*/ 31 w 240"/>
              <a:gd name="T27" fmla="*/ 971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971">
                <a:moveTo>
                  <a:pt x="31" y="971"/>
                </a:moveTo>
                <a:cubicBezTo>
                  <a:pt x="31" y="463"/>
                  <a:pt x="31" y="463"/>
                  <a:pt x="31" y="463"/>
                </a:cubicBezTo>
                <a:cubicBezTo>
                  <a:pt x="31" y="415"/>
                  <a:pt x="71" y="375"/>
                  <a:pt x="119" y="375"/>
                </a:cubicBezTo>
                <a:cubicBezTo>
                  <a:pt x="121" y="375"/>
                  <a:pt x="121" y="375"/>
                  <a:pt x="121" y="375"/>
                </a:cubicBezTo>
                <a:cubicBezTo>
                  <a:pt x="187" y="375"/>
                  <a:pt x="240" y="322"/>
                  <a:pt x="240" y="256"/>
                </a:cubicBezTo>
                <a:cubicBezTo>
                  <a:pt x="240" y="0"/>
                  <a:pt x="240" y="0"/>
                  <a:pt x="240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09" y="256"/>
                  <a:pt x="209" y="256"/>
                  <a:pt x="209" y="256"/>
                </a:cubicBezTo>
                <a:cubicBezTo>
                  <a:pt x="209" y="305"/>
                  <a:pt x="169" y="344"/>
                  <a:pt x="121" y="344"/>
                </a:cubicBezTo>
                <a:cubicBezTo>
                  <a:pt x="118" y="344"/>
                  <a:pt x="118" y="344"/>
                  <a:pt x="118" y="344"/>
                </a:cubicBezTo>
                <a:cubicBezTo>
                  <a:pt x="118" y="344"/>
                  <a:pt x="118" y="344"/>
                  <a:pt x="118" y="344"/>
                </a:cubicBezTo>
                <a:cubicBezTo>
                  <a:pt x="53" y="344"/>
                  <a:pt x="0" y="398"/>
                  <a:pt x="0" y="463"/>
                </a:cubicBezTo>
                <a:cubicBezTo>
                  <a:pt x="0" y="971"/>
                  <a:pt x="0" y="971"/>
                  <a:pt x="0" y="971"/>
                </a:cubicBezTo>
                <a:lnTo>
                  <a:pt x="31" y="971"/>
                </a:lnTo>
                <a:close/>
              </a:path>
            </a:pathLst>
          </a:custGeom>
          <a:solidFill>
            <a:srgbClr val="FFBE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</a:endParaRPr>
          </a:p>
        </p:txBody>
      </p:sp>
      <p:sp>
        <p:nvSpPr>
          <p:cNvPr id="73" name="Oval 13">
            <a:extLst>
              <a:ext uri="{FF2B5EF4-FFF2-40B4-BE49-F238E27FC236}">
                <a16:creationId xmlns:a16="http://schemas.microsoft.com/office/drawing/2014/main" id="{D520A70B-56CE-4CDB-B789-BB00DE92A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6860" y="5410258"/>
            <a:ext cx="2025638" cy="1975246"/>
          </a:xfrm>
          <a:prstGeom prst="ellipse">
            <a:avLst/>
          </a:prstGeom>
          <a:solidFill>
            <a:srgbClr val="FFBE22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</a:endParaRPr>
          </a:p>
        </p:txBody>
      </p:sp>
      <p:sp>
        <p:nvSpPr>
          <p:cNvPr id="74" name="Oval 14">
            <a:extLst>
              <a:ext uri="{FF2B5EF4-FFF2-40B4-BE49-F238E27FC236}">
                <a16:creationId xmlns:a16="http://schemas.microsoft.com/office/drawing/2014/main" id="{A170A26B-33A3-47CD-B3AC-57B206401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3668" y="5521590"/>
            <a:ext cx="1804660" cy="1752582"/>
          </a:xfrm>
          <a:prstGeom prst="ellipse">
            <a:avLst/>
          </a:prstGeom>
          <a:solidFill>
            <a:srgbClr val="FFBE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</a:endParaRPr>
          </a:p>
        </p:txBody>
      </p:sp>
      <p:sp>
        <p:nvSpPr>
          <p:cNvPr id="75" name="Freeform 51">
            <a:extLst>
              <a:ext uri="{FF2B5EF4-FFF2-40B4-BE49-F238E27FC236}">
                <a16:creationId xmlns:a16="http://schemas.microsoft.com/office/drawing/2014/main" id="{2EBDD738-6368-4D10-844B-ADF6FEDCFE3B}"/>
              </a:ext>
            </a:extLst>
          </p:cNvPr>
          <p:cNvSpPr>
            <a:spLocks noEditPoints="1"/>
          </p:cNvSpPr>
          <p:nvPr/>
        </p:nvSpPr>
        <p:spPr bwMode="auto">
          <a:xfrm>
            <a:off x="10317070" y="6000966"/>
            <a:ext cx="937856" cy="793830"/>
          </a:xfrm>
          <a:custGeom>
            <a:avLst/>
            <a:gdLst>
              <a:gd name="T0" fmla="*/ 325 w 484"/>
              <a:gd name="T1" fmla="*/ 55 h 419"/>
              <a:gd name="T2" fmla="*/ 293 w 484"/>
              <a:gd name="T3" fmla="*/ 0 h 419"/>
              <a:gd name="T4" fmla="*/ 159 w 484"/>
              <a:gd name="T5" fmla="*/ 32 h 419"/>
              <a:gd name="T6" fmla="*/ 26 w 484"/>
              <a:gd name="T7" fmla="*/ 55 h 419"/>
              <a:gd name="T8" fmla="*/ 0 w 484"/>
              <a:gd name="T9" fmla="*/ 197 h 419"/>
              <a:gd name="T10" fmla="*/ 26 w 484"/>
              <a:gd name="T11" fmla="*/ 213 h 419"/>
              <a:gd name="T12" fmla="*/ 52 w 484"/>
              <a:gd name="T13" fmla="*/ 419 h 419"/>
              <a:gd name="T14" fmla="*/ 458 w 484"/>
              <a:gd name="T15" fmla="*/ 392 h 419"/>
              <a:gd name="T16" fmla="*/ 468 w 484"/>
              <a:gd name="T17" fmla="*/ 213 h 419"/>
              <a:gd name="T18" fmla="*/ 484 w 484"/>
              <a:gd name="T19" fmla="*/ 82 h 419"/>
              <a:gd name="T20" fmla="*/ 191 w 484"/>
              <a:gd name="T21" fmla="*/ 32 h 419"/>
              <a:gd name="T22" fmla="*/ 293 w 484"/>
              <a:gd name="T23" fmla="*/ 55 h 419"/>
              <a:gd name="T24" fmla="*/ 191 w 484"/>
              <a:gd name="T25" fmla="*/ 32 h 419"/>
              <a:gd name="T26" fmla="*/ 452 w 484"/>
              <a:gd name="T27" fmla="*/ 87 h 419"/>
              <a:gd name="T28" fmla="*/ 386 w 484"/>
              <a:gd name="T29" fmla="*/ 181 h 419"/>
              <a:gd name="T30" fmla="*/ 370 w 484"/>
              <a:gd name="T31" fmla="*/ 143 h 419"/>
              <a:gd name="T32" fmla="*/ 304 w 484"/>
              <a:gd name="T33" fmla="*/ 159 h 419"/>
              <a:gd name="T34" fmla="*/ 180 w 484"/>
              <a:gd name="T35" fmla="*/ 175 h 419"/>
              <a:gd name="T36" fmla="*/ 164 w 484"/>
              <a:gd name="T37" fmla="*/ 143 h 419"/>
              <a:gd name="T38" fmla="*/ 97 w 484"/>
              <a:gd name="T39" fmla="*/ 159 h 419"/>
              <a:gd name="T40" fmla="*/ 31 w 484"/>
              <a:gd name="T41" fmla="*/ 181 h 419"/>
              <a:gd name="T42" fmla="*/ 355 w 484"/>
              <a:gd name="T43" fmla="*/ 174 h 419"/>
              <a:gd name="T44" fmla="*/ 336 w 484"/>
              <a:gd name="T45" fmla="*/ 218 h 419"/>
              <a:gd name="T46" fmla="*/ 355 w 484"/>
              <a:gd name="T47" fmla="*/ 174 h 419"/>
              <a:gd name="T48" fmla="*/ 148 w 484"/>
              <a:gd name="T49" fmla="*/ 218 h 419"/>
              <a:gd name="T50" fmla="*/ 129 w 484"/>
              <a:gd name="T51" fmla="*/ 174 h 419"/>
              <a:gd name="T52" fmla="*/ 426 w 484"/>
              <a:gd name="T53" fmla="*/ 387 h 419"/>
              <a:gd name="T54" fmla="*/ 58 w 484"/>
              <a:gd name="T55" fmla="*/ 213 h 419"/>
              <a:gd name="T56" fmla="*/ 97 w 484"/>
              <a:gd name="T57" fmla="*/ 234 h 419"/>
              <a:gd name="T58" fmla="*/ 164 w 484"/>
              <a:gd name="T59" fmla="*/ 250 h 419"/>
              <a:gd name="T60" fmla="*/ 180 w 484"/>
              <a:gd name="T61" fmla="*/ 207 h 419"/>
              <a:gd name="T62" fmla="*/ 304 w 484"/>
              <a:gd name="T63" fmla="*/ 234 h 419"/>
              <a:gd name="T64" fmla="*/ 370 w 484"/>
              <a:gd name="T65" fmla="*/ 250 h 419"/>
              <a:gd name="T66" fmla="*/ 386 w 484"/>
              <a:gd name="T67" fmla="*/ 213 h 419"/>
              <a:gd name="T68" fmla="*/ 426 w 484"/>
              <a:gd name="T69" fmla="*/ 387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4" h="419">
                <a:moveTo>
                  <a:pt x="458" y="55"/>
                </a:moveTo>
                <a:cubicBezTo>
                  <a:pt x="325" y="55"/>
                  <a:pt x="325" y="55"/>
                  <a:pt x="325" y="55"/>
                </a:cubicBezTo>
                <a:cubicBezTo>
                  <a:pt x="325" y="32"/>
                  <a:pt x="325" y="32"/>
                  <a:pt x="325" y="32"/>
                </a:cubicBezTo>
                <a:cubicBezTo>
                  <a:pt x="325" y="14"/>
                  <a:pt x="311" y="0"/>
                  <a:pt x="293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73" y="0"/>
                  <a:pt x="159" y="14"/>
                  <a:pt x="159" y="32"/>
                </a:cubicBezTo>
                <a:cubicBezTo>
                  <a:pt x="159" y="55"/>
                  <a:pt x="159" y="55"/>
                  <a:pt x="159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11" y="55"/>
                  <a:pt x="0" y="67"/>
                  <a:pt x="0" y="82"/>
                </a:cubicBezTo>
                <a:cubicBezTo>
                  <a:pt x="0" y="197"/>
                  <a:pt x="0" y="197"/>
                  <a:pt x="0" y="197"/>
                </a:cubicBezTo>
                <a:cubicBezTo>
                  <a:pt x="0" y="205"/>
                  <a:pt x="7" y="213"/>
                  <a:pt x="15" y="213"/>
                </a:cubicBezTo>
                <a:cubicBezTo>
                  <a:pt x="26" y="213"/>
                  <a:pt x="26" y="213"/>
                  <a:pt x="26" y="213"/>
                </a:cubicBezTo>
                <a:cubicBezTo>
                  <a:pt x="26" y="392"/>
                  <a:pt x="26" y="392"/>
                  <a:pt x="26" y="392"/>
                </a:cubicBezTo>
                <a:cubicBezTo>
                  <a:pt x="26" y="407"/>
                  <a:pt x="38" y="419"/>
                  <a:pt x="52" y="419"/>
                </a:cubicBezTo>
                <a:cubicBezTo>
                  <a:pt x="431" y="419"/>
                  <a:pt x="431" y="419"/>
                  <a:pt x="431" y="419"/>
                </a:cubicBezTo>
                <a:cubicBezTo>
                  <a:pt x="446" y="419"/>
                  <a:pt x="458" y="407"/>
                  <a:pt x="458" y="392"/>
                </a:cubicBezTo>
                <a:cubicBezTo>
                  <a:pt x="458" y="213"/>
                  <a:pt x="458" y="213"/>
                  <a:pt x="458" y="213"/>
                </a:cubicBezTo>
                <a:cubicBezTo>
                  <a:pt x="468" y="213"/>
                  <a:pt x="468" y="213"/>
                  <a:pt x="468" y="213"/>
                </a:cubicBezTo>
                <a:cubicBezTo>
                  <a:pt x="477" y="213"/>
                  <a:pt x="484" y="205"/>
                  <a:pt x="484" y="197"/>
                </a:cubicBezTo>
                <a:cubicBezTo>
                  <a:pt x="484" y="82"/>
                  <a:pt x="484" y="82"/>
                  <a:pt x="484" y="82"/>
                </a:cubicBezTo>
                <a:cubicBezTo>
                  <a:pt x="484" y="67"/>
                  <a:pt x="472" y="55"/>
                  <a:pt x="458" y="55"/>
                </a:cubicBezTo>
                <a:close/>
                <a:moveTo>
                  <a:pt x="191" y="32"/>
                </a:moveTo>
                <a:cubicBezTo>
                  <a:pt x="293" y="32"/>
                  <a:pt x="293" y="32"/>
                  <a:pt x="293" y="32"/>
                </a:cubicBezTo>
                <a:cubicBezTo>
                  <a:pt x="293" y="55"/>
                  <a:pt x="293" y="55"/>
                  <a:pt x="293" y="55"/>
                </a:cubicBezTo>
                <a:cubicBezTo>
                  <a:pt x="191" y="55"/>
                  <a:pt x="191" y="55"/>
                  <a:pt x="191" y="55"/>
                </a:cubicBezTo>
                <a:lnTo>
                  <a:pt x="191" y="32"/>
                </a:lnTo>
                <a:close/>
                <a:moveTo>
                  <a:pt x="31" y="87"/>
                </a:moveTo>
                <a:cubicBezTo>
                  <a:pt x="452" y="87"/>
                  <a:pt x="452" y="87"/>
                  <a:pt x="452" y="87"/>
                </a:cubicBezTo>
                <a:cubicBezTo>
                  <a:pt x="452" y="181"/>
                  <a:pt x="452" y="181"/>
                  <a:pt x="452" y="181"/>
                </a:cubicBezTo>
                <a:cubicBezTo>
                  <a:pt x="386" y="181"/>
                  <a:pt x="386" y="181"/>
                  <a:pt x="386" y="181"/>
                </a:cubicBezTo>
                <a:cubicBezTo>
                  <a:pt x="386" y="159"/>
                  <a:pt x="386" y="159"/>
                  <a:pt x="386" y="159"/>
                </a:cubicBezTo>
                <a:cubicBezTo>
                  <a:pt x="386" y="150"/>
                  <a:pt x="379" y="143"/>
                  <a:pt x="370" y="143"/>
                </a:cubicBezTo>
                <a:cubicBezTo>
                  <a:pt x="320" y="143"/>
                  <a:pt x="320" y="143"/>
                  <a:pt x="320" y="143"/>
                </a:cubicBezTo>
                <a:cubicBezTo>
                  <a:pt x="311" y="143"/>
                  <a:pt x="304" y="150"/>
                  <a:pt x="304" y="159"/>
                </a:cubicBezTo>
                <a:cubicBezTo>
                  <a:pt x="304" y="175"/>
                  <a:pt x="304" y="175"/>
                  <a:pt x="304" y="175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80" y="159"/>
                  <a:pt x="180" y="159"/>
                  <a:pt x="180" y="159"/>
                </a:cubicBezTo>
                <a:cubicBezTo>
                  <a:pt x="180" y="150"/>
                  <a:pt x="173" y="143"/>
                  <a:pt x="164" y="143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05" y="143"/>
                  <a:pt x="97" y="150"/>
                  <a:pt x="97" y="159"/>
                </a:cubicBezTo>
                <a:cubicBezTo>
                  <a:pt x="97" y="181"/>
                  <a:pt x="97" y="181"/>
                  <a:pt x="97" y="181"/>
                </a:cubicBezTo>
                <a:cubicBezTo>
                  <a:pt x="31" y="181"/>
                  <a:pt x="31" y="181"/>
                  <a:pt x="31" y="181"/>
                </a:cubicBezTo>
                <a:lnTo>
                  <a:pt x="31" y="87"/>
                </a:lnTo>
                <a:close/>
                <a:moveTo>
                  <a:pt x="355" y="174"/>
                </a:moveTo>
                <a:cubicBezTo>
                  <a:pt x="355" y="218"/>
                  <a:pt x="355" y="218"/>
                  <a:pt x="355" y="218"/>
                </a:cubicBezTo>
                <a:cubicBezTo>
                  <a:pt x="336" y="218"/>
                  <a:pt x="336" y="218"/>
                  <a:pt x="336" y="218"/>
                </a:cubicBezTo>
                <a:cubicBezTo>
                  <a:pt x="336" y="174"/>
                  <a:pt x="336" y="174"/>
                  <a:pt x="336" y="174"/>
                </a:cubicBezTo>
                <a:lnTo>
                  <a:pt x="355" y="174"/>
                </a:lnTo>
                <a:close/>
                <a:moveTo>
                  <a:pt x="148" y="174"/>
                </a:moveTo>
                <a:cubicBezTo>
                  <a:pt x="148" y="218"/>
                  <a:pt x="148" y="218"/>
                  <a:pt x="148" y="218"/>
                </a:cubicBezTo>
                <a:cubicBezTo>
                  <a:pt x="129" y="218"/>
                  <a:pt x="129" y="218"/>
                  <a:pt x="129" y="218"/>
                </a:cubicBezTo>
                <a:cubicBezTo>
                  <a:pt x="129" y="174"/>
                  <a:pt x="129" y="174"/>
                  <a:pt x="129" y="174"/>
                </a:cubicBezTo>
                <a:lnTo>
                  <a:pt x="148" y="174"/>
                </a:lnTo>
                <a:close/>
                <a:moveTo>
                  <a:pt x="426" y="387"/>
                </a:moveTo>
                <a:cubicBezTo>
                  <a:pt x="58" y="387"/>
                  <a:pt x="58" y="387"/>
                  <a:pt x="58" y="387"/>
                </a:cubicBezTo>
                <a:cubicBezTo>
                  <a:pt x="58" y="213"/>
                  <a:pt x="58" y="213"/>
                  <a:pt x="58" y="213"/>
                </a:cubicBezTo>
                <a:cubicBezTo>
                  <a:pt x="97" y="213"/>
                  <a:pt x="97" y="213"/>
                  <a:pt x="97" y="213"/>
                </a:cubicBezTo>
                <a:cubicBezTo>
                  <a:pt x="97" y="234"/>
                  <a:pt x="97" y="234"/>
                  <a:pt x="97" y="234"/>
                </a:cubicBezTo>
                <a:cubicBezTo>
                  <a:pt x="97" y="242"/>
                  <a:pt x="105" y="250"/>
                  <a:pt x="113" y="250"/>
                </a:cubicBezTo>
                <a:cubicBezTo>
                  <a:pt x="164" y="250"/>
                  <a:pt x="164" y="250"/>
                  <a:pt x="164" y="250"/>
                </a:cubicBezTo>
                <a:cubicBezTo>
                  <a:pt x="173" y="250"/>
                  <a:pt x="180" y="242"/>
                  <a:pt x="180" y="234"/>
                </a:cubicBezTo>
                <a:cubicBezTo>
                  <a:pt x="180" y="207"/>
                  <a:pt x="180" y="207"/>
                  <a:pt x="180" y="207"/>
                </a:cubicBezTo>
                <a:cubicBezTo>
                  <a:pt x="304" y="207"/>
                  <a:pt x="304" y="207"/>
                  <a:pt x="304" y="207"/>
                </a:cubicBezTo>
                <a:cubicBezTo>
                  <a:pt x="304" y="234"/>
                  <a:pt x="304" y="234"/>
                  <a:pt x="304" y="234"/>
                </a:cubicBezTo>
                <a:cubicBezTo>
                  <a:pt x="304" y="242"/>
                  <a:pt x="311" y="250"/>
                  <a:pt x="320" y="250"/>
                </a:cubicBezTo>
                <a:cubicBezTo>
                  <a:pt x="370" y="250"/>
                  <a:pt x="370" y="250"/>
                  <a:pt x="370" y="250"/>
                </a:cubicBezTo>
                <a:cubicBezTo>
                  <a:pt x="379" y="250"/>
                  <a:pt x="386" y="242"/>
                  <a:pt x="386" y="234"/>
                </a:cubicBezTo>
                <a:cubicBezTo>
                  <a:pt x="386" y="213"/>
                  <a:pt x="386" y="213"/>
                  <a:pt x="386" y="213"/>
                </a:cubicBezTo>
                <a:cubicBezTo>
                  <a:pt x="426" y="213"/>
                  <a:pt x="426" y="213"/>
                  <a:pt x="426" y="213"/>
                </a:cubicBezTo>
                <a:lnTo>
                  <a:pt x="426" y="3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</a:endParaRPr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D22B1E70-A735-4890-96EB-891877544BDB}"/>
              </a:ext>
            </a:extLst>
          </p:cNvPr>
          <p:cNvSpPr>
            <a:spLocks/>
          </p:cNvSpPr>
          <p:nvPr/>
        </p:nvSpPr>
        <p:spPr bwMode="auto">
          <a:xfrm>
            <a:off x="9776860" y="9044711"/>
            <a:ext cx="2497060" cy="2271177"/>
          </a:xfrm>
          <a:custGeom>
            <a:avLst/>
            <a:gdLst>
              <a:gd name="T0" fmla="*/ 383 w 414"/>
              <a:gd name="T1" fmla="*/ 0 h 606"/>
              <a:gd name="T2" fmla="*/ 383 w 414"/>
              <a:gd name="T3" fmla="*/ 61 h 606"/>
              <a:gd name="T4" fmla="*/ 225 w 414"/>
              <a:gd name="T5" fmla="*/ 219 h 606"/>
              <a:gd name="T6" fmla="*/ 189 w 414"/>
              <a:gd name="T7" fmla="*/ 219 h 606"/>
              <a:gd name="T8" fmla="*/ 0 w 414"/>
              <a:gd name="T9" fmla="*/ 409 h 606"/>
              <a:gd name="T10" fmla="*/ 0 w 414"/>
              <a:gd name="T11" fmla="*/ 606 h 606"/>
              <a:gd name="T12" fmla="*/ 31 w 414"/>
              <a:gd name="T13" fmla="*/ 606 h 606"/>
              <a:gd name="T14" fmla="*/ 31 w 414"/>
              <a:gd name="T15" fmla="*/ 409 h 606"/>
              <a:gd name="T16" fmla="*/ 189 w 414"/>
              <a:gd name="T17" fmla="*/ 250 h 606"/>
              <a:gd name="T18" fmla="*/ 228 w 414"/>
              <a:gd name="T19" fmla="*/ 250 h 606"/>
              <a:gd name="T20" fmla="*/ 228 w 414"/>
              <a:gd name="T21" fmla="*/ 250 h 606"/>
              <a:gd name="T22" fmla="*/ 414 w 414"/>
              <a:gd name="T23" fmla="*/ 61 h 606"/>
              <a:gd name="T24" fmla="*/ 414 w 414"/>
              <a:gd name="T25" fmla="*/ 0 h 606"/>
              <a:gd name="T26" fmla="*/ 383 w 414"/>
              <a:gd name="T27" fmla="*/ 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14" h="606">
                <a:moveTo>
                  <a:pt x="383" y="0"/>
                </a:moveTo>
                <a:cubicBezTo>
                  <a:pt x="383" y="61"/>
                  <a:pt x="383" y="61"/>
                  <a:pt x="383" y="61"/>
                </a:cubicBezTo>
                <a:cubicBezTo>
                  <a:pt x="383" y="148"/>
                  <a:pt x="312" y="219"/>
                  <a:pt x="225" y="219"/>
                </a:cubicBezTo>
                <a:cubicBezTo>
                  <a:pt x="189" y="219"/>
                  <a:pt x="189" y="219"/>
                  <a:pt x="189" y="219"/>
                </a:cubicBezTo>
                <a:cubicBezTo>
                  <a:pt x="85" y="219"/>
                  <a:pt x="0" y="304"/>
                  <a:pt x="0" y="409"/>
                </a:cubicBezTo>
                <a:cubicBezTo>
                  <a:pt x="0" y="606"/>
                  <a:pt x="0" y="606"/>
                  <a:pt x="0" y="606"/>
                </a:cubicBezTo>
                <a:cubicBezTo>
                  <a:pt x="31" y="606"/>
                  <a:pt x="31" y="606"/>
                  <a:pt x="31" y="606"/>
                </a:cubicBezTo>
                <a:cubicBezTo>
                  <a:pt x="31" y="409"/>
                  <a:pt x="31" y="409"/>
                  <a:pt x="31" y="409"/>
                </a:cubicBezTo>
                <a:cubicBezTo>
                  <a:pt x="31" y="321"/>
                  <a:pt x="102" y="250"/>
                  <a:pt x="189" y="250"/>
                </a:cubicBezTo>
                <a:cubicBezTo>
                  <a:pt x="228" y="250"/>
                  <a:pt x="228" y="250"/>
                  <a:pt x="228" y="250"/>
                </a:cubicBezTo>
                <a:cubicBezTo>
                  <a:pt x="228" y="250"/>
                  <a:pt x="228" y="250"/>
                  <a:pt x="228" y="250"/>
                </a:cubicBezTo>
                <a:cubicBezTo>
                  <a:pt x="331" y="248"/>
                  <a:pt x="414" y="164"/>
                  <a:pt x="414" y="61"/>
                </a:cubicBezTo>
                <a:cubicBezTo>
                  <a:pt x="414" y="0"/>
                  <a:pt x="414" y="0"/>
                  <a:pt x="414" y="0"/>
                </a:cubicBezTo>
                <a:lnTo>
                  <a:pt x="383" y="0"/>
                </a:lnTo>
                <a:close/>
              </a:path>
            </a:pathLst>
          </a:custGeom>
          <a:solidFill>
            <a:srgbClr val="FF6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</a:endParaRPr>
          </a:p>
        </p:txBody>
      </p:sp>
      <p:sp>
        <p:nvSpPr>
          <p:cNvPr id="78" name="Oval 7">
            <a:extLst>
              <a:ext uri="{FF2B5EF4-FFF2-40B4-BE49-F238E27FC236}">
                <a16:creationId xmlns:a16="http://schemas.microsoft.com/office/drawing/2014/main" id="{A3813672-4A6E-4A2C-B1B7-B0AC5564E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0611" y="7654856"/>
            <a:ext cx="2025639" cy="1975246"/>
          </a:xfrm>
          <a:prstGeom prst="ellipse">
            <a:avLst/>
          </a:prstGeom>
          <a:solidFill>
            <a:srgbClr val="FF6A6C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</a:endParaRPr>
          </a:p>
        </p:txBody>
      </p:sp>
      <p:sp>
        <p:nvSpPr>
          <p:cNvPr id="79" name="Oval 8">
            <a:extLst>
              <a:ext uri="{FF2B5EF4-FFF2-40B4-BE49-F238E27FC236}">
                <a16:creationId xmlns:a16="http://schemas.microsoft.com/office/drawing/2014/main" id="{8EA86690-3C22-49E7-8A96-7214E5C2F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6369" y="7755415"/>
            <a:ext cx="1830441" cy="1781312"/>
          </a:xfrm>
          <a:prstGeom prst="ellipse">
            <a:avLst/>
          </a:prstGeom>
          <a:solidFill>
            <a:srgbClr val="FF6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</a:endParaRPr>
          </a:p>
        </p:txBody>
      </p:sp>
      <p:sp>
        <p:nvSpPr>
          <p:cNvPr id="80" name="Freeform 58">
            <a:extLst>
              <a:ext uri="{FF2B5EF4-FFF2-40B4-BE49-F238E27FC236}">
                <a16:creationId xmlns:a16="http://schemas.microsoft.com/office/drawing/2014/main" id="{208E5F94-19D1-4577-8E86-752AB080AD24}"/>
              </a:ext>
            </a:extLst>
          </p:cNvPr>
          <p:cNvSpPr>
            <a:spLocks noEditPoints="1"/>
          </p:cNvSpPr>
          <p:nvPr/>
        </p:nvSpPr>
        <p:spPr bwMode="auto">
          <a:xfrm>
            <a:off x="11692662" y="8239871"/>
            <a:ext cx="937856" cy="812398"/>
          </a:xfrm>
          <a:custGeom>
            <a:avLst/>
            <a:gdLst>
              <a:gd name="T0" fmla="*/ 168 w 484"/>
              <a:gd name="T1" fmla="*/ 91 h 428"/>
              <a:gd name="T2" fmla="*/ 54 w 484"/>
              <a:gd name="T3" fmla="*/ 210 h 428"/>
              <a:gd name="T4" fmla="*/ 75 w 484"/>
              <a:gd name="T5" fmla="*/ 211 h 428"/>
              <a:gd name="T6" fmla="*/ 244 w 484"/>
              <a:gd name="T7" fmla="*/ 179 h 428"/>
              <a:gd name="T8" fmla="*/ 366 w 484"/>
              <a:gd name="T9" fmla="*/ 86 h 428"/>
              <a:gd name="T10" fmla="*/ 402 w 484"/>
              <a:gd name="T11" fmla="*/ 116 h 428"/>
              <a:gd name="T12" fmla="*/ 417 w 484"/>
              <a:gd name="T13" fmla="*/ 104 h 428"/>
              <a:gd name="T14" fmla="*/ 429 w 484"/>
              <a:gd name="T15" fmla="*/ 5 h 428"/>
              <a:gd name="T16" fmla="*/ 330 w 484"/>
              <a:gd name="T17" fmla="*/ 17 h 428"/>
              <a:gd name="T18" fmla="*/ 322 w 484"/>
              <a:gd name="T19" fmla="*/ 42 h 428"/>
              <a:gd name="T20" fmla="*/ 253 w 484"/>
              <a:gd name="T21" fmla="*/ 147 h 428"/>
              <a:gd name="T22" fmla="*/ 399 w 484"/>
              <a:gd name="T23" fmla="*/ 35 h 428"/>
              <a:gd name="T24" fmla="*/ 364 w 484"/>
              <a:gd name="T25" fmla="*/ 41 h 428"/>
              <a:gd name="T26" fmla="*/ 0 w 484"/>
              <a:gd name="T27" fmla="*/ 413 h 428"/>
              <a:gd name="T28" fmla="*/ 46 w 484"/>
              <a:gd name="T29" fmla="*/ 398 h 428"/>
              <a:gd name="T30" fmla="*/ 61 w 484"/>
              <a:gd name="T31" fmla="*/ 286 h 428"/>
              <a:gd name="T32" fmla="*/ 76 w 484"/>
              <a:gd name="T33" fmla="*/ 398 h 428"/>
              <a:gd name="T34" fmla="*/ 106 w 484"/>
              <a:gd name="T35" fmla="*/ 346 h 428"/>
              <a:gd name="T36" fmla="*/ 136 w 484"/>
              <a:gd name="T37" fmla="*/ 346 h 428"/>
              <a:gd name="T38" fmla="*/ 167 w 484"/>
              <a:gd name="T39" fmla="*/ 398 h 428"/>
              <a:gd name="T40" fmla="*/ 182 w 484"/>
              <a:gd name="T41" fmla="*/ 200 h 428"/>
              <a:gd name="T42" fmla="*/ 197 w 484"/>
              <a:gd name="T43" fmla="*/ 398 h 428"/>
              <a:gd name="T44" fmla="*/ 227 w 484"/>
              <a:gd name="T45" fmla="*/ 306 h 428"/>
              <a:gd name="T46" fmla="*/ 257 w 484"/>
              <a:gd name="T47" fmla="*/ 306 h 428"/>
              <a:gd name="T48" fmla="*/ 287 w 484"/>
              <a:gd name="T49" fmla="*/ 398 h 428"/>
              <a:gd name="T50" fmla="*/ 302 w 484"/>
              <a:gd name="T51" fmla="*/ 251 h 428"/>
              <a:gd name="T52" fmla="*/ 317 w 484"/>
              <a:gd name="T53" fmla="*/ 398 h 428"/>
              <a:gd name="T54" fmla="*/ 348 w 484"/>
              <a:gd name="T55" fmla="*/ 160 h 428"/>
              <a:gd name="T56" fmla="*/ 378 w 484"/>
              <a:gd name="T57" fmla="*/ 160 h 428"/>
              <a:gd name="T58" fmla="*/ 408 w 484"/>
              <a:gd name="T59" fmla="*/ 398 h 428"/>
              <a:gd name="T60" fmla="*/ 423 w 484"/>
              <a:gd name="T61" fmla="*/ 200 h 428"/>
              <a:gd name="T62" fmla="*/ 438 w 484"/>
              <a:gd name="T63" fmla="*/ 398 h 428"/>
              <a:gd name="T64" fmla="*/ 484 w 484"/>
              <a:gd name="T65" fmla="*/ 413 h 428"/>
              <a:gd name="T66" fmla="*/ 15 w 484"/>
              <a:gd name="T67" fmla="*/ 428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4" h="428">
                <a:moveTo>
                  <a:pt x="188" y="91"/>
                </a:moveTo>
                <a:cubicBezTo>
                  <a:pt x="182" y="86"/>
                  <a:pt x="174" y="86"/>
                  <a:pt x="168" y="91"/>
                </a:cubicBezTo>
                <a:cubicBezTo>
                  <a:pt x="56" y="188"/>
                  <a:pt x="56" y="188"/>
                  <a:pt x="56" y="188"/>
                </a:cubicBezTo>
                <a:cubicBezTo>
                  <a:pt x="49" y="194"/>
                  <a:pt x="49" y="203"/>
                  <a:pt x="54" y="210"/>
                </a:cubicBezTo>
                <a:cubicBezTo>
                  <a:pt x="57" y="213"/>
                  <a:pt x="61" y="215"/>
                  <a:pt x="66" y="215"/>
                </a:cubicBezTo>
                <a:cubicBezTo>
                  <a:pt x="69" y="215"/>
                  <a:pt x="73" y="214"/>
                  <a:pt x="75" y="211"/>
                </a:cubicBezTo>
                <a:cubicBezTo>
                  <a:pt x="178" y="122"/>
                  <a:pt x="178" y="122"/>
                  <a:pt x="178" y="122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50" y="184"/>
                  <a:pt x="258" y="184"/>
                  <a:pt x="264" y="179"/>
                </a:cubicBezTo>
                <a:cubicBezTo>
                  <a:pt x="366" y="86"/>
                  <a:pt x="366" y="86"/>
                  <a:pt x="366" y="86"/>
                </a:cubicBezTo>
                <a:cubicBezTo>
                  <a:pt x="391" y="111"/>
                  <a:pt x="391" y="111"/>
                  <a:pt x="391" y="111"/>
                </a:cubicBezTo>
                <a:cubicBezTo>
                  <a:pt x="394" y="114"/>
                  <a:pt x="398" y="116"/>
                  <a:pt x="402" y="116"/>
                </a:cubicBezTo>
                <a:cubicBezTo>
                  <a:pt x="403" y="116"/>
                  <a:pt x="405" y="116"/>
                  <a:pt x="406" y="115"/>
                </a:cubicBezTo>
                <a:cubicBezTo>
                  <a:pt x="412" y="114"/>
                  <a:pt x="416" y="109"/>
                  <a:pt x="417" y="104"/>
                </a:cubicBezTo>
                <a:cubicBezTo>
                  <a:pt x="433" y="19"/>
                  <a:pt x="433" y="19"/>
                  <a:pt x="433" y="19"/>
                </a:cubicBezTo>
                <a:cubicBezTo>
                  <a:pt x="434" y="14"/>
                  <a:pt x="433" y="9"/>
                  <a:pt x="429" y="5"/>
                </a:cubicBezTo>
                <a:cubicBezTo>
                  <a:pt x="426" y="2"/>
                  <a:pt x="421" y="0"/>
                  <a:pt x="416" y="1"/>
                </a:cubicBezTo>
                <a:cubicBezTo>
                  <a:pt x="330" y="17"/>
                  <a:pt x="330" y="17"/>
                  <a:pt x="330" y="17"/>
                </a:cubicBezTo>
                <a:cubicBezTo>
                  <a:pt x="325" y="18"/>
                  <a:pt x="320" y="22"/>
                  <a:pt x="319" y="27"/>
                </a:cubicBezTo>
                <a:cubicBezTo>
                  <a:pt x="317" y="33"/>
                  <a:pt x="318" y="39"/>
                  <a:pt x="322" y="42"/>
                </a:cubicBezTo>
                <a:cubicBezTo>
                  <a:pt x="344" y="64"/>
                  <a:pt x="344" y="64"/>
                  <a:pt x="344" y="64"/>
                </a:cubicBezTo>
                <a:cubicBezTo>
                  <a:pt x="253" y="147"/>
                  <a:pt x="253" y="147"/>
                  <a:pt x="253" y="147"/>
                </a:cubicBezTo>
                <a:lnTo>
                  <a:pt x="188" y="91"/>
                </a:lnTo>
                <a:close/>
                <a:moveTo>
                  <a:pt x="399" y="35"/>
                </a:moveTo>
                <a:cubicBezTo>
                  <a:pt x="393" y="70"/>
                  <a:pt x="393" y="70"/>
                  <a:pt x="393" y="70"/>
                </a:cubicBezTo>
                <a:cubicBezTo>
                  <a:pt x="364" y="41"/>
                  <a:pt x="364" y="41"/>
                  <a:pt x="364" y="41"/>
                </a:cubicBezTo>
                <a:lnTo>
                  <a:pt x="399" y="35"/>
                </a:lnTo>
                <a:close/>
                <a:moveTo>
                  <a:pt x="0" y="413"/>
                </a:moveTo>
                <a:cubicBezTo>
                  <a:pt x="0" y="405"/>
                  <a:pt x="6" y="398"/>
                  <a:pt x="15" y="398"/>
                </a:cubicBezTo>
                <a:cubicBezTo>
                  <a:pt x="46" y="398"/>
                  <a:pt x="46" y="398"/>
                  <a:pt x="46" y="398"/>
                </a:cubicBezTo>
                <a:cubicBezTo>
                  <a:pt x="46" y="301"/>
                  <a:pt x="46" y="301"/>
                  <a:pt x="46" y="301"/>
                </a:cubicBezTo>
                <a:cubicBezTo>
                  <a:pt x="46" y="293"/>
                  <a:pt x="53" y="286"/>
                  <a:pt x="61" y="286"/>
                </a:cubicBezTo>
                <a:cubicBezTo>
                  <a:pt x="69" y="286"/>
                  <a:pt x="76" y="293"/>
                  <a:pt x="76" y="301"/>
                </a:cubicBezTo>
                <a:cubicBezTo>
                  <a:pt x="76" y="398"/>
                  <a:pt x="76" y="398"/>
                  <a:pt x="76" y="398"/>
                </a:cubicBezTo>
                <a:cubicBezTo>
                  <a:pt x="106" y="398"/>
                  <a:pt x="106" y="398"/>
                  <a:pt x="106" y="398"/>
                </a:cubicBezTo>
                <a:cubicBezTo>
                  <a:pt x="106" y="346"/>
                  <a:pt x="106" y="346"/>
                  <a:pt x="106" y="346"/>
                </a:cubicBezTo>
                <a:cubicBezTo>
                  <a:pt x="106" y="338"/>
                  <a:pt x="113" y="331"/>
                  <a:pt x="121" y="331"/>
                </a:cubicBezTo>
                <a:cubicBezTo>
                  <a:pt x="130" y="331"/>
                  <a:pt x="136" y="338"/>
                  <a:pt x="136" y="346"/>
                </a:cubicBezTo>
                <a:cubicBezTo>
                  <a:pt x="136" y="398"/>
                  <a:pt x="136" y="398"/>
                  <a:pt x="136" y="398"/>
                </a:cubicBezTo>
                <a:cubicBezTo>
                  <a:pt x="167" y="398"/>
                  <a:pt x="167" y="398"/>
                  <a:pt x="167" y="398"/>
                </a:cubicBezTo>
                <a:cubicBezTo>
                  <a:pt x="167" y="215"/>
                  <a:pt x="167" y="215"/>
                  <a:pt x="167" y="215"/>
                </a:cubicBezTo>
                <a:cubicBezTo>
                  <a:pt x="167" y="207"/>
                  <a:pt x="173" y="200"/>
                  <a:pt x="182" y="200"/>
                </a:cubicBezTo>
                <a:cubicBezTo>
                  <a:pt x="190" y="200"/>
                  <a:pt x="197" y="207"/>
                  <a:pt x="197" y="215"/>
                </a:cubicBezTo>
                <a:cubicBezTo>
                  <a:pt x="197" y="398"/>
                  <a:pt x="197" y="398"/>
                  <a:pt x="197" y="398"/>
                </a:cubicBezTo>
                <a:cubicBezTo>
                  <a:pt x="227" y="398"/>
                  <a:pt x="227" y="398"/>
                  <a:pt x="227" y="398"/>
                </a:cubicBezTo>
                <a:cubicBezTo>
                  <a:pt x="227" y="306"/>
                  <a:pt x="227" y="306"/>
                  <a:pt x="227" y="306"/>
                </a:cubicBezTo>
                <a:cubicBezTo>
                  <a:pt x="227" y="298"/>
                  <a:pt x="234" y="291"/>
                  <a:pt x="242" y="291"/>
                </a:cubicBezTo>
                <a:cubicBezTo>
                  <a:pt x="250" y="291"/>
                  <a:pt x="257" y="298"/>
                  <a:pt x="257" y="306"/>
                </a:cubicBezTo>
                <a:cubicBezTo>
                  <a:pt x="257" y="398"/>
                  <a:pt x="257" y="398"/>
                  <a:pt x="257" y="398"/>
                </a:cubicBezTo>
                <a:cubicBezTo>
                  <a:pt x="287" y="398"/>
                  <a:pt x="287" y="398"/>
                  <a:pt x="287" y="398"/>
                </a:cubicBezTo>
                <a:cubicBezTo>
                  <a:pt x="287" y="266"/>
                  <a:pt x="287" y="266"/>
                  <a:pt x="287" y="266"/>
                </a:cubicBezTo>
                <a:cubicBezTo>
                  <a:pt x="287" y="257"/>
                  <a:pt x="294" y="251"/>
                  <a:pt x="302" y="251"/>
                </a:cubicBezTo>
                <a:cubicBezTo>
                  <a:pt x="311" y="251"/>
                  <a:pt x="317" y="257"/>
                  <a:pt x="317" y="266"/>
                </a:cubicBezTo>
                <a:cubicBezTo>
                  <a:pt x="317" y="398"/>
                  <a:pt x="317" y="398"/>
                  <a:pt x="317" y="398"/>
                </a:cubicBezTo>
                <a:cubicBezTo>
                  <a:pt x="348" y="398"/>
                  <a:pt x="348" y="398"/>
                  <a:pt x="348" y="398"/>
                </a:cubicBezTo>
                <a:cubicBezTo>
                  <a:pt x="348" y="160"/>
                  <a:pt x="348" y="160"/>
                  <a:pt x="348" y="160"/>
                </a:cubicBezTo>
                <a:cubicBezTo>
                  <a:pt x="348" y="152"/>
                  <a:pt x="354" y="145"/>
                  <a:pt x="363" y="145"/>
                </a:cubicBezTo>
                <a:cubicBezTo>
                  <a:pt x="371" y="145"/>
                  <a:pt x="378" y="152"/>
                  <a:pt x="378" y="160"/>
                </a:cubicBezTo>
                <a:cubicBezTo>
                  <a:pt x="378" y="398"/>
                  <a:pt x="378" y="398"/>
                  <a:pt x="378" y="398"/>
                </a:cubicBezTo>
                <a:cubicBezTo>
                  <a:pt x="408" y="398"/>
                  <a:pt x="408" y="398"/>
                  <a:pt x="408" y="398"/>
                </a:cubicBezTo>
                <a:cubicBezTo>
                  <a:pt x="408" y="215"/>
                  <a:pt x="408" y="215"/>
                  <a:pt x="408" y="215"/>
                </a:cubicBezTo>
                <a:cubicBezTo>
                  <a:pt x="408" y="207"/>
                  <a:pt x="415" y="200"/>
                  <a:pt x="423" y="200"/>
                </a:cubicBezTo>
                <a:cubicBezTo>
                  <a:pt x="431" y="200"/>
                  <a:pt x="438" y="207"/>
                  <a:pt x="438" y="215"/>
                </a:cubicBezTo>
                <a:cubicBezTo>
                  <a:pt x="438" y="398"/>
                  <a:pt x="438" y="398"/>
                  <a:pt x="438" y="398"/>
                </a:cubicBezTo>
                <a:cubicBezTo>
                  <a:pt x="469" y="398"/>
                  <a:pt x="469" y="398"/>
                  <a:pt x="469" y="398"/>
                </a:cubicBezTo>
                <a:cubicBezTo>
                  <a:pt x="478" y="398"/>
                  <a:pt x="484" y="405"/>
                  <a:pt x="484" y="413"/>
                </a:cubicBezTo>
                <a:cubicBezTo>
                  <a:pt x="484" y="421"/>
                  <a:pt x="478" y="428"/>
                  <a:pt x="469" y="428"/>
                </a:cubicBezTo>
                <a:cubicBezTo>
                  <a:pt x="15" y="428"/>
                  <a:pt x="15" y="428"/>
                  <a:pt x="15" y="428"/>
                </a:cubicBezTo>
                <a:cubicBezTo>
                  <a:pt x="6" y="428"/>
                  <a:pt x="0" y="421"/>
                  <a:pt x="0" y="4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5256970-02B4-4D5B-BEE3-82B04CFBB51D}"/>
              </a:ext>
            </a:extLst>
          </p:cNvPr>
          <p:cNvGrpSpPr/>
          <p:nvPr/>
        </p:nvGrpSpPr>
        <p:grpSpPr>
          <a:xfrm>
            <a:off x="5544589" y="7654856"/>
            <a:ext cx="3403072" cy="3661032"/>
            <a:chOff x="5544589" y="6356870"/>
            <a:chExt cx="3403072" cy="3661032"/>
          </a:xfrm>
        </p:grpSpPr>
        <p:sp>
          <p:nvSpPr>
            <p:cNvPr id="88" name="Freeform 9">
              <a:extLst>
                <a:ext uri="{FF2B5EF4-FFF2-40B4-BE49-F238E27FC236}">
                  <a16:creationId xmlns:a16="http://schemas.microsoft.com/office/drawing/2014/main" id="{2C672BDC-965B-417B-878C-75A7BF954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235" y="7746725"/>
              <a:ext cx="2504426" cy="2271177"/>
            </a:xfrm>
            <a:custGeom>
              <a:avLst/>
              <a:gdLst>
                <a:gd name="T0" fmla="*/ 32 w 415"/>
                <a:gd name="T1" fmla="*/ 0 h 606"/>
                <a:gd name="T2" fmla="*/ 32 w 415"/>
                <a:gd name="T3" fmla="*/ 61 h 606"/>
                <a:gd name="T4" fmla="*/ 190 w 415"/>
                <a:gd name="T5" fmla="*/ 219 h 606"/>
                <a:gd name="T6" fmla="*/ 225 w 415"/>
                <a:gd name="T7" fmla="*/ 219 h 606"/>
                <a:gd name="T8" fmla="*/ 415 w 415"/>
                <a:gd name="T9" fmla="*/ 409 h 606"/>
                <a:gd name="T10" fmla="*/ 415 w 415"/>
                <a:gd name="T11" fmla="*/ 606 h 606"/>
                <a:gd name="T12" fmla="*/ 383 w 415"/>
                <a:gd name="T13" fmla="*/ 606 h 606"/>
                <a:gd name="T14" fmla="*/ 383 w 415"/>
                <a:gd name="T15" fmla="*/ 409 h 606"/>
                <a:gd name="T16" fmla="*/ 225 w 415"/>
                <a:gd name="T17" fmla="*/ 250 h 606"/>
                <a:gd name="T18" fmla="*/ 186 w 415"/>
                <a:gd name="T19" fmla="*/ 250 h 606"/>
                <a:gd name="T20" fmla="*/ 186 w 415"/>
                <a:gd name="T21" fmla="*/ 250 h 606"/>
                <a:gd name="T22" fmla="*/ 0 w 415"/>
                <a:gd name="T23" fmla="*/ 61 h 606"/>
                <a:gd name="T24" fmla="*/ 0 w 415"/>
                <a:gd name="T25" fmla="*/ 0 h 606"/>
                <a:gd name="T26" fmla="*/ 32 w 415"/>
                <a:gd name="T27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5" h="606">
                  <a:moveTo>
                    <a:pt x="32" y="0"/>
                  </a:moveTo>
                  <a:cubicBezTo>
                    <a:pt x="32" y="61"/>
                    <a:pt x="32" y="61"/>
                    <a:pt x="32" y="61"/>
                  </a:cubicBezTo>
                  <a:cubicBezTo>
                    <a:pt x="32" y="148"/>
                    <a:pt x="102" y="219"/>
                    <a:pt x="190" y="219"/>
                  </a:cubicBezTo>
                  <a:cubicBezTo>
                    <a:pt x="225" y="219"/>
                    <a:pt x="225" y="219"/>
                    <a:pt x="225" y="219"/>
                  </a:cubicBezTo>
                  <a:cubicBezTo>
                    <a:pt x="330" y="219"/>
                    <a:pt x="415" y="304"/>
                    <a:pt x="415" y="409"/>
                  </a:cubicBezTo>
                  <a:cubicBezTo>
                    <a:pt x="415" y="606"/>
                    <a:pt x="415" y="606"/>
                    <a:pt x="415" y="606"/>
                  </a:cubicBezTo>
                  <a:cubicBezTo>
                    <a:pt x="383" y="606"/>
                    <a:pt x="383" y="606"/>
                    <a:pt x="383" y="606"/>
                  </a:cubicBezTo>
                  <a:cubicBezTo>
                    <a:pt x="383" y="409"/>
                    <a:pt x="383" y="409"/>
                    <a:pt x="383" y="409"/>
                  </a:cubicBezTo>
                  <a:cubicBezTo>
                    <a:pt x="383" y="321"/>
                    <a:pt x="312" y="250"/>
                    <a:pt x="225" y="250"/>
                  </a:cubicBezTo>
                  <a:cubicBezTo>
                    <a:pt x="186" y="250"/>
                    <a:pt x="186" y="250"/>
                    <a:pt x="186" y="250"/>
                  </a:cubicBezTo>
                  <a:cubicBezTo>
                    <a:pt x="186" y="250"/>
                    <a:pt x="186" y="250"/>
                    <a:pt x="186" y="250"/>
                  </a:cubicBezTo>
                  <a:cubicBezTo>
                    <a:pt x="83" y="248"/>
                    <a:pt x="0" y="164"/>
                    <a:pt x="0" y="6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69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</a:endParaRPr>
            </a:p>
          </p:txBody>
        </p:sp>
        <p:sp>
          <p:nvSpPr>
            <p:cNvPr id="89" name="Oval 10">
              <a:extLst>
                <a:ext uri="{FF2B5EF4-FFF2-40B4-BE49-F238E27FC236}">
                  <a16:creationId xmlns:a16="http://schemas.microsoft.com/office/drawing/2014/main" id="{CEDFEA21-E936-455C-A9A4-0DD3AB61D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4589" y="6356870"/>
              <a:ext cx="2025638" cy="1975246"/>
            </a:xfrm>
            <a:prstGeom prst="ellipse">
              <a:avLst/>
            </a:prstGeom>
            <a:solidFill>
              <a:srgbClr val="69EAEC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</a:endParaRPr>
            </a:p>
          </p:txBody>
        </p:sp>
        <p:sp>
          <p:nvSpPr>
            <p:cNvPr id="90" name="Oval 11">
              <a:extLst>
                <a:ext uri="{FF2B5EF4-FFF2-40B4-BE49-F238E27FC236}">
                  <a16:creationId xmlns:a16="http://schemas.microsoft.com/office/drawing/2014/main" id="{1126E216-F890-47F8-BF6D-E83C03E35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7713" y="6464610"/>
              <a:ext cx="1815708" cy="1770538"/>
            </a:xfrm>
            <a:prstGeom prst="ellipse">
              <a:avLst/>
            </a:prstGeom>
            <a:solidFill>
              <a:srgbClr val="69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E2D1B53A-5C7D-484C-A610-ECEB921450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6637" y="6950644"/>
              <a:ext cx="937858" cy="798471"/>
            </a:xfrm>
            <a:custGeom>
              <a:avLst/>
              <a:gdLst>
                <a:gd name="T0" fmla="*/ 415 w 484"/>
                <a:gd name="T1" fmla="*/ 62 h 422"/>
                <a:gd name="T2" fmla="*/ 339 w 484"/>
                <a:gd name="T3" fmla="*/ 2 h 422"/>
                <a:gd name="T4" fmla="*/ 277 w 484"/>
                <a:gd name="T5" fmla="*/ 77 h 422"/>
                <a:gd name="T6" fmla="*/ 208 w 484"/>
                <a:gd name="T7" fmla="*/ 94 h 422"/>
                <a:gd name="T8" fmla="*/ 192 w 484"/>
                <a:gd name="T9" fmla="*/ 28 h 422"/>
                <a:gd name="T10" fmla="*/ 94 w 484"/>
                <a:gd name="T11" fmla="*/ 17 h 422"/>
                <a:gd name="T12" fmla="*/ 8 w 484"/>
                <a:gd name="T13" fmla="*/ 268 h 422"/>
                <a:gd name="T14" fmla="*/ 111 w 484"/>
                <a:gd name="T15" fmla="*/ 422 h 422"/>
                <a:gd name="T16" fmla="*/ 222 w 484"/>
                <a:gd name="T17" fmla="*/ 317 h 422"/>
                <a:gd name="T18" fmla="*/ 222 w 484"/>
                <a:gd name="T19" fmla="*/ 311 h 422"/>
                <a:gd name="T20" fmla="*/ 217 w 484"/>
                <a:gd name="T21" fmla="*/ 242 h 422"/>
                <a:gd name="T22" fmla="*/ 263 w 484"/>
                <a:gd name="T23" fmla="*/ 293 h 422"/>
                <a:gd name="T24" fmla="*/ 262 w 484"/>
                <a:gd name="T25" fmla="*/ 316 h 422"/>
                <a:gd name="T26" fmla="*/ 262 w 484"/>
                <a:gd name="T27" fmla="*/ 322 h 422"/>
                <a:gd name="T28" fmla="*/ 484 w 484"/>
                <a:gd name="T29" fmla="*/ 311 h 422"/>
                <a:gd name="T30" fmla="*/ 318 w 484"/>
                <a:gd name="T31" fmla="*/ 49 h 422"/>
                <a:gd name="T32" fmla="*/ 368 w 484"/>
                <a:gd name="T33" fmla="*/ 44 h 422"/>
                <a:gd name="T34" fmla="*/ 383 w 484"/>
                <a:gd name="T35" fmla="*/ 73 h 422"/>
                <a:gd name="T36" fmla="*/ 373 w 484"/>
                <a:gd name="T37" fmla="*/ 200 h 422"/>
                <a:gd name="T38" fmla="*/ 311 w 484"/>
                <a:gd name="T39" fmla="*/ 78 h 422"/>
                <a:gd name="T40" fmla="*/ 318 w 484"/>
                <a:gd name="T41" fmla="*/ 49 h 422"/>
                <a:gd name="T42" fmla="*/ 103 w 484"/>
                <a:gd name="T43" fmla="*/ 68 h 422"/>
                <a:gd name="T44" fmla="*/ 142 w 484"/>
                <a:gd name="T45" fmla="*/ 36 h 422"/>
                <a:gd name="T46" fmla="*/ 173 w 484"/>
                <a:gd name="T47" fmla="*/ 75 h 422"/>
                <a:gd name="T48" fmla="*/ 182 w 484"/>
                <a:gd name="T49" fmla="*/ 226 h 422"/>
                <a:gd name="T50" fmla="*/ 60 w 484"/>
                <a:gd name="T51" fmla="*/ 212 h 422"/>
                <a:gd name="T52" fmla="*/ 111 w 484"/>
                <a:gd name="T53" fmla="*/ 388 h 422"/>
                <a:gd name="T54" fmla="*/ 35 w 484"/>
                <a:gd name="T55" fmla="*/ 298 h 422"/>
                <a:gd name="T56" fmla="*/ 41 w 484"/>
                <a:gd name="T57" fmla="*/ 280 h 422"/>
                <a:gd name="T58" fmla="*/ 186 w 484"/>
                <a:gd name="T59" fmla="*/ 297 h 422"/>
                <a:gd name="T60" fmla="*/ 111 w 484"/>
                <a:gd name="T61" fmla="*/ 388 h 422"/>
                <a:gd name="T62" fmla="*/ 210 w 484"/>
                <a:gd name="T63" fmla="*/ 129 h 422"/>
                <a:gd name="T64" fmla="*/ 269 w 484"/>
                <a:gd name="T65" fmla="*/ 208 h 422"/>
                <a:gd name="T66" fmla="*/ 373 w 484"/>
                <a:gd name="T67" fmla="*/ 388 h 422"/>
                <a:gd name="T68" fmla="*/ 297 w 484"/>
                <a:gd name="T69" fmla="*/ 297 h 422"/>
                <a:gd name="T70" fmla="*/ 443 w 484"/>
                <a:gd name="T71" fmla="*/ 280 h 422"/>
                <a:gd name="T72" fmla="*/ 449 w 484"/>
                <a:gd name="T73" fmla="*/ 298 h 422"/>
                <a:gd name="T74" fmla="*/ 373 w 484"/>
                <a:gd name="T75" fmla="*/ 388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4" h="422">
                  <a:moveTo>
                    <a:pt x="475" y="268"/>
                  </a:moveTo>
                  <a:cubicBezTo>
                    <a:pt x="415" y="62"/>
                    <a:pt x="415" y="62"/>
                    <a:pt x="415" y="62"/>
                  </a:cubicBezTo>
                  <a:cubicBezTo>
                    <a:pt x="412" y="44"/>
                    <a:pt x="404" y="28"/>
                    <a:pt x="390" y="17"/>
                  </a:cubicBezTo>
                  <a:cubicBezTo>
                    <a:pt x="375" y="5"/>
                    <a:pt x="357" y="0"/>
                    <a:pt x="339" y="2"/>
                  </a:cubicBezTo>
                  <a:cubicBezTo>
                    <a:pt x="320" y="4"/>
                    <a:pt x="303" y="13"/>
                    <a:pt x="292" y="28"/>
                  </a:cubicBezTo>
                  <a:cubicBezTo>
                    <a:pt x="280" y="42"/>
                    <a:pt x="275" y="59"/>
                    <a:pt x="277" y="77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08" y="94"/>
                    <a:pt x="208" y="94"/>
                    <a:pt x="208" y="94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9" y="59"/>
                    <a:pt x="204" y="42"/>
                    <a:pt x="192" y="28"/>
                  </a:cubicBezTo>
                  <a:cubicBezTo>
                    <a:pt x="181" y="13"/>
                    <a:pt x="164" y="4"/>
                    <a:pt x="145" y="2"/>
                  </a:cubicBezTo>
                  <a:cubicBezTo>
                    <a:pt x="127" y="0"/>
                    <a:pt x="109" y="5"/>
                    <a:pt x="94" y="17"/>
                  </a:cubicBezTo>
                  <a:cubicBezTo>
                    <a:pt x="80" y="28"/>
                    <a:pt x="71" y="44"/>
                    <a:pt x="69" y="62"/>
                  </a:cubicBezTo>
                  <a:cubicBezTo>
                    <a:pt x="8" y="268"/>
                    <a:pt x="8" y="268"/>
                    <a:pt x="8" y="268"/>
                  </a:cubicBezTo>
                  <a:cubicBezTo>
                    <a:pt x="3" y="281"/>
                    <a:pt x="0" y="296"/>
                    <a:pt x="0" y="311"/>
                  </a:cubicBezTo>
                  <a:cubicBezTo>
                    <a:pt x="0" y="373"/>
                    <a:pt x="49" y="422"/>
                    <a:pt x="111" y="422"/>
                  </a:cubicBezTo>
                  <a:cubicBezTo>
                    <a:pt x="168" y="422"/>
                    <a:pt x="216" y="378"/>
                    <a:pt x="221" y="322"/>
                  </a:cubicBezTo>
                  <a:cubicBezTo>
                    <a:pt x="222" y="320"/>
                    <a:pt x="222" y="319"/>
                    <a:pt x="222" y="317"/>
                  </a:cubicBezTo>
                  <a:cubicBezTo>
                    <a:pt x="222" y="316"/>
                    <a:pt x="222" y="316"/>
                    <a:pt x="222" y="316"/>
                  </a:cubicBezTo>
                  <a:cubicBezTo>
                    <a:pt x="222" y="314"/>
                    <a:pt x="222" y="313"/>
                    <a:pt x="222" y="311"/>
                  </a:cubicBezTo>
                  <a:cubicBezTo>
                    <a:pt x="222" y="305"/>
                    <a:pt x="221" y="299"/>
                    <a:pt x="220" y="293"/>
                  </a:cubicBezTo>
                  <a:cubicBezTo>
                    <a:pt x="217" y="242"/>
                    <a:pt x="217" y="242"/>
                    <a:pt x="217" y="242"/>
                  </a:cubicBezTo>
                  <a:cubicBezTo>
                    <a:pt x="267" y="242"/>
                    <a:pt x="267" y="242"/>
                    <a:pt x="267" y="242"/>
                  </a:cubicBezTo>
                  <a:cubicBezTo>
                    <a:pt x="263" y="293"/>
                    <a:pt x="263" y="293"/>
                    <a:pt x="263" y="293"/>
                  </a:cubicBezTo>
                  <a:cubicBezTo>
                    <a:pt x="262" y="299"/>
                    <a:pt x="262" y="305"/>
                    <a:pt x="262" y="311"/>
                  </a:cubicBezTo>
                  <a:cubicBezTo>
                    <a:pt x="262" y="313"/>
                    <a:pt x="262" y="314"/>
                    <a:pt x="262" y="316"/>
                  </a:cubicBezTo>
                  <a:cubicBezTo>
                    <a:pt x="262" y="317"/>
                    <a:pt x="262" y="317"/>
                    <a:pt x="262" y="317"/>
                  </a:cubicBezTo>
                  <a:cubicBezTo>
                    <a:pt x="262" y="319"/>
                    <a:pt x="262" y="320"/>
                    <a:pt x="262" y="322"/>
                  </a:cubicBezTo>
                  <a:cubicBezTo>
                    <a:pt x="268" y="378"/>
                    <a:pt x="315" y="422"/>
                    <a:pt x="373" y="422"/>
                  </a:cubicBezTo>
                  <a:cubicBezTo>
                    <a:pt x="434" y="422"/>
                    <a:pt x="484" y="373"/>
                    <a:pt x="484" y="311"/>
                  </a:cubicBezTo>
                  <a:cubicBezTo>
                    <a:pt x="484" y="296"/>
                    <a:pt x="481" y="281"/>
                    <a:pt x="475" y="268"/>
                  </a:cubicBezTo>
                  <a:close/>
                  <a:moveTo>
                    <a:pt x="318" y="49"/>
                  </a:moveTo>
                  <a:cubicBezTo>
                    <a:pt x="324" y="42"/>
                    <a:pt x="333" y="37"/>
                    <a:pt x="343" y="36"/>
                  </a:cubicBezTo>
                  <a:cubicBezTo>
                    <a:pt x="352" y="35"/>
                    <a:pt x="361" y="38"/>
                    <a:pt x="368" y="44"/>
                  </a:cubicBezTo>
                  <a:cubicBezTo>
                    <a:pt x="376" y="49"/>
                    <a:pt x="380" y="58"/>
                    <a:pt x="381" y="68"/>
                  </a:cubicBezTo>
                  <a:cubicBezTo>
                    <a:pt x="381" y="70"/>
                    <a:pt x="382" y="71"/>
                    <a:pt x="383" y="73"/>
                  </a:cubicBezTo>
                  <a:cubicBezTo>
                    <a:pt x="423" y="212"/>
                    <a:pt x="423" y="212"/>
                    <a:pt x="423" y="212"/>
                  </a:cubicBezTo>
                  <a:cubicBezTo>
                    <a:pt x="408" y="204"/>
                    <a:pt x="391" y="200"/>
                    <a:pt x="373" y="200"/>
                  </a:cubicBezTo>
                  <a:cubicBezTo>
                    <a:pt x="346" y="200"/>
                    <a:pt x="321" y="210"/>
                    <a:pt x="302" y="226"/>
                  </a:cubicBezTo>
                  <a:cubicBezTo>
                    <a:pt x="311" y="78"/>
                    <a:pt x="311" y="78"/>
                    <a:pt x="311" y="78"/>
                  </a:cubicBezTo>
                  <a:cubicBezTo>
                    <a:pt x="311" y="77"/>
                    <a:pt x="311" y="76"/>
                    <a:pt x="311" y="75"/>
                  </a:cubicBezTo>
                  <a:cubicBezTo>
                    <a:pt x="310" y="65"/>
                    <a:pt x="312" y="56"/>
                    <a:pt x="318" y="49"/>
                  </a:cubicBezTo>
                  <a:close/>
                  <a:moveTo>
                    <a:pt x="101" y="73"/>
                  </a:moveTo>
                  <a:cubicBezTo>
                    <a:pt x="102" y="71"/>
                    <a:pt x="103" y="70"/>
                    <a:pt x="103" y="68"/>
                  </a:cubicBezTo>
                  <a:cubicBezTo>
                    <a:pt x="104" y="58"/>
                    <a:pt x="108" y="49"/>
                    <a:pt x="116" y="44"/>
                  </a:cubicBezTo>
                  <a:cubicBezTo>
                    <a:pt x="123" y="38"/>
                    <a:pt x="132" y="35"/>
                    <a:pt x="142" y="36"/>
                  </a:cubicBezTo>
                  <a:cubicBezTo>
                    <a:pt x="151" y="37"/>
                    <a:pt x="160" y="42"/>
                    <a:pt x="166" y="49"/>
                  </a:cubicBezTo>
                  <a:cubicBezTo>
                    <a:pt x="172" y="56"/>
                    <a:pt x="174" y="65"/>
                    <a:pt x="173" y="75"/>
                  </a:cubicBezTo>
                  <a:cubicBezTo>
                    <a:pt x="173" y="76"/>
                    <a:pt x="173" y="77"/>
                    <a:pt x="173" y="78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63" y="210"/>
                    <a:pt x="138" y="200"/>
                    <a:pt x="111" y="200"/>
                  </a:cubicBezTo>
                  <a:cubicBezTo>
                    <a:pt x="93" y="200"/>
                    <a:pt x="76" y="204"/>
                    <a:pt x="60" y="212"/>
                  </a:cubicBezTo>
                  <a:lnTo>
                    <a:pt x="101" y="73"/>
                  </a:lnTo>
                  <a:close/>
                  <a:moveTo>
                    <a:pt x="111" y="388"/>
                  </a:moveTo>
                  <a:cubicBezTo>
                    <a:pt x="68" y="388"/>
                    <a:pt x="34" y="354"/>
                    <a:pt x="34" y="311"/>
                  </a:cubicBezTo>
                  <a:cubicBezTo>
                    <a:pt x="34" y="307"/>
                    <a:pt x="34" y="302"/>
                    <a:pt x="35" y="298"/>
                  </a:cubicBezTo>
                  <a:cubicBezTo>
                    <a:pt x="35" y="297"/>
                    <a:pt x="36" y="296"/>
                    <a:pt x="36" y="295"/>
                  </a:cubicBezTo>
                  <a:cubicBezTo>
                    <a:pt x="41" y="280"/>
                    <a:pt x="41" y="280"/>
                    <a:pt x="41" y="280"/>
                  </a:cubicBezTo>
                  <a:cubicBezTo>
                    <a:pt x="53" y="253"/>
                    <a:pt x="80" y="234"/>
                    <a:pt x="111" y="234"/>
                  </a:cubicBezTo>
                  <a:cubicBezTo>
                    <a:pt x="149" y="234"/>
                    <a:pt x="180" y="262"/>
                    <a:pt x="186" y="297"/>
                  </a:cubicBezTo>
                  <a:cubicBezTo>
                    <a:pt x="188" y="315"/>
                    <a:pt x="188" y="315"/>
                    <a:pt x="188" y="315"/>
                  </a:cubicBezTo>
                  <a:cubicBezTo>
                    <a:pt x="185" y="356"/>
                    <a:pt x="152" y="388"/>
                    <a:pt x="111" y="388"/>
                  </a:cubicBezTo>
                  <a:close/>
                  <a:moveTo>
                    <a:pt x="215" y="208"/>
                  </a:moveTo>
                  <a:cubicBezTo>
                    <a:pt x="210" y="129"/>
                    <a:pt x="210" y="129"/>
                    <a:pt x="210" y="129"/>
                  </a:cubicBezTo>
                  <a:cubicBezTo>
                    <a:pt x="274" y="129"/>
                    <a:pt x="274" y="129"/>
                    <a:pt x="274" y="129"/>
                  </a:cubicBezTo>
                  <a:cubicBezTo>
                    <a:pt x="269" y="208"/>
                    <a:pt x="269" y="208"/>
                    <a:pt x="269" y="208"/>
                  </a:cubicBezTo>
                  <a:lnTo>
                    <a:pt x="215" y="208"/>
                  </a:lnTo>
                  <a:close/>
                  <a:moveTo>
                    <a:pt x="373" y="388"/>
                  </a:moveTo>
                  <a:cubicBezTo>
                    <a:pt x="332" y="388"/>
                    <a:pt x="298" y="356"/>
                    <a:pt x="296" y="315"/>
                  </a:cubicBezTo>
                  <a:cubicBezTo>
                    <a:pt x="297" y="297"/>
                    <a:pt x="297" y="297"/>
                    <a:pt x="297" y="297"/>
                  </a:cubicBezTo>
                  <a:cubicBezTo>
                    <a:pt x="304" y="262"/>
                    <a:pt x="335" y="234"/>
                    <a:pt x="373" y="234"/>
                  </a:cubicBezTo>
                  <a:cubicBezTo>
                    <a:pt x="404" y="234"/>
                    <a:pt x="431" y="253"/>
                    <a:pt x="443" y="280"/>
                  </a:cubicBezTo>
                  <a:cubicBezTo>
                    <a:pt x="448" y="295"/>
                    <a:pt x="448" y="295"/>
                    <a:pt x="448" y="295"/>
                  </a:cubicBezTo>
                  <a:cubicBezTo>
                    <a:pt x="448" y="296"/>
                    <a:pt x="449" y="297"/>
                    <a:pt x="449" y="298"/>
                  </a:cubicBezTo>
                  <a:cubicBezTo>
                    <a:pt x="450" y="302"/>
                    <a:pt x="450" y="307"/>
                    <a:pt x="450" y="311"/>
                  </a:cubicBezTo>
                  <a:cubicBezTo>
                    <a:pt x="450" y="354"/>
                    <a:pt x="416" y="388"/>
                    <a:pt x="373" y="3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</a:endParaRP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C1ED1C23-0C4B-43D5-ADF7-78B51F45A38C}"/>
              </a:ext>
            </a:extLst>
          </p:cNvPr>
          <p:cNvSpPr txBox="1"/>
          <p:nvPr/>
        </p:nvSpPr>
        <p:spPr>
          <a:xfrm>
            <a:off x="2222690" y="8119389"/>
            <a:ext cx="3543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Grotesque" panose="020B0504020202020204" pitchFamily="34" charset="0"/>
              </a:rPr>
              <a:t>Valeur X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92C7C1E8-8AD3-4327-BF86-518E3884FA98}"/>
              </a:ext>
            </a:extLst>
          </p:cNvPr>
          <p:cNvSpPr txBox="1"/>
          <p:nvPr/>
        </p:nvSpPr>
        <p:spPr>
          <a:xfrm>
            <a:off x="3555552" y="5595985"/>
            <a:ext cx="3543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Grotesque" panose="020B0504020202020204" pitchFamily="34" charset="0"/>
              </a:rPr>
              <a:t>Valeur X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C3DFA43C-4439-48EF-A0F5-4E1D7DF5CBA8}"/>
              </a:ext>
            </a:extLst>
          </p:cNvPr>
          <p:cNvSpPr txBox="1"/>
          <p:nvPr/>
        </p:nvSpPr>
        <p:spPr>
          <a:xfrm>
            <a:off x="13323038" y="5387717"/>
            <a:ext cx="3543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Grotesque" panose="020B0504020202020204" pitchFamily="34" charset="0"/>
              </a:rPr>
              <a:t>Valeur X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12F4FDB7-0DDF-4FB2-92FD-6A4A1DA4B4C7}"/>
              </a:ext>
            </a:extLst>
          </p:cNvPr>
          <p:cNvSpPr txBox="1"/>
          <p:nvPr/>
        </p:nvSpPr>
        <p:spPr>
          <a:xfrm>
            <a:off x="14346339" y="8042334"/>
            <a:ext cx="3543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Grotesque" panose="020B0504020202020204" pitchFamily="34" charset="0"/>
              </a:rPr>
              <a:t>Valeur X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5A280EE-BC26-4C23-BD5A-1EC34AE890E5}"/>
              </a:ext>
            </a:extLst>
          </p:cNvPr>
          <p:cNvSpPr txBox="1"/>
          <p:nvPr/>
        </p:nvSpPr>
        <p:spPr>
          <a:xfrm>
            <a:off x="949093" y="2949895"/>
            <a:ext cx="16992599" cy="923330"/>
          </a:xfrm>
          <a:prstGeom prst="rect">
            <a:avLst/>
          </a:prstGeom>
          <a:noFill/>
          <a:ln>
            <a:noFill/>
          </a:ln>
          <a:effectLst>
            <a:outerShdw blurRad="4191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rotesque" panose="020B0504020202020204" pitchFamily="34" charset="0"/>
              </a:rPr>
              <a:t>Valeurs de l’entreprise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7E69386-1C2E-4AC4-B1B3-D9FFCEE77793}"/>
              </a:ext>
            </a:extLst>
          </p:cNvPr>
          <p:cNvSpPr txBox="1"/>
          <p:nvPr/>
        </p:nvSpPr>
        <p:spPr>
          <a:xfrm>
            <a:off x="222250" y="398581"/>
            <a:ext cx="70280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Les valeurs d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7"/>
              </a:rPr>
              <a:t>’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entreprise reflètent la vision des dirigeants de l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7"/>
              </a:rPr>
              <a:t>’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entreprise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6"/>
              </a:rPr>
              <a:t>.</a:t>
            </a:r>
          </a:p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C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7"/>
              </a:rPr>
              <a:t>’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est une question essentielle que vont se poser vos futurs partenaires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6"/>
              </a:rPr>
              <a:t>, (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fournisseurs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6"/>
              </a:rPr>
              <a:t>,</a:t>
            </a:r>
          </a:p>
          <a:p>
            <a:pPr algn="l"/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clients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6"/>
              </a:rPr>
              <a:t>, 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banquiers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6"/>
              </a:rPr>
              <a:t>, 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etc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6"/>
              </a:rPr>
              <a:t>.) 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5"/>
              </a:rPr>
              <a:t>ou bien encore vos futurs salariés</a:t>
            </a:r>
            <a:r>
              <a:rPr lang="fr-FR" sz="1800" b="0" i="0" u="none" strike="noStrike" baseline="0" dirty="0">
                <a:solidFill>
                  <a:srgbClr val="FF0000"/>
                </a:solidFill>
                <a:latin typeface="T3Font_36"/>
              </a:rPr>
              <a:t>.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9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LTERMES 2021">
  <a:themeElements>
    <a:clrScheme name="KPM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1DA"/>
      </a:accent1>
      <a:accent2>
        <a:srgbClr val="BC204B"/>
      </a:accent2>
      <a:accent3>
        <a:srgbClr val="43B02A"/>
      </a:accent3>
      <a:accent4>
        <a:srgbClr val="EAAA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solidFill>
              <a:srgbClr val="003087"/>
            </a:solidFill>
            <a:latin typeface="Univers LT Std 45 Light"/>
            <a:cs typeface="Univers LT Std 45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F7D87C74-1A66-4DFB-A613-3A477EA9D093}" vid="{81E22BD6-10AF-4FB7-8C64-1E9E7CA185C8}"/>
    </a:ext>
  </a:extLst>
</a:theme>
</file>

<file path=ppt/theme/theme2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AD7198B9591449BF58716D5D518552" ma:contentTypeVersion="12" ma:contentTypeDescription="Crée un document." ma:contentTypeScope="" ma:versionID="a412832595c1983e1ed43b7460724a9d">
  <xsd:schema xmlns:xsd="http://www.w3.org/2001/XMLSchema" xmlns:xs="http://www.w3.org/2001/XMLSchema" xmlns:p="http://schemas.microsoft.com/office/2006/metadata/properties" xmlns:ns2="c3126d05-3b99-4fcb-834c-8550035b3434" xmlns:ns3="c40670c3-e1b2-4c43-a697-4f4fa6ced4b9" targetNamespace="http://schemas.microsoft.com/office/2006/metadata/properties" ma:root="true" ma:fieldsID="3dc6b10a3cb1259ca45d7ef3c8d4718a" ns2:_="" ns3:_="">
    <xsd:import namespace="c3126d05-3b99-4fcb-834c-8550035b3434"/>
    <xsd:import namespace="c40670c3-e1b2-4c43-a697-4f4fa6ced4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126d05-3b99-4fcb-834c-8550035b34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c224fad5-5f12-48da-b839-0ee7947b77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670c3-e1b2-4c43-a697-4f4fa6ced4b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45a2b02-673d-49d9-93cb-e3bba12b9ff3}" ma:internalName="TaxCatchAll" ma:showField="CatchAllData" ma:web="c40670c3-e1b2-4c43-a697-4f4fa6ced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3126d05-3b99-4fcb-834c-8550035b3434" xsi:nil="true"/>
    <TaxCatchAll xmlns="c40670c3-e1b2-4c43-a697-4f4fa6ced4b9" xsi:nil="true"/>
    <lcf76f155ced4ddcb4097134ff3c332f xmlns="c3126d05-3b99-4fcb-834c-8550035b343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AE7A44-B1C4-4657-9DB7-30F5585EA861}"/>
</file>

<file path=customXml/itemProps2.xml><?xml version="1.0" encoding="utf-8"?>
<ds:datastoreItem xmlns:ds="http://schemas.openxmlformats.org/officeDocument/2006/customXml" ds:itemID="{CBF88A54-BC64-4034-AE94-7A15E18D6461}"/>
</file>

<file path=customXml/itemProps3.xml><?xml version="1.0" encoding="utf-8"?>
<ds:datastoreItem xmlns:ds="http://schemas.openxmlformats.org/officeDocument/2006/customXml" ds:itemID="{FFDCEB3D-182D-4FEE-B8F4-D110E4B1600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612</Words>
  <Application>Microsoft Office PowerPoint</Application>
  <PresentationFormat>Personnalisé</PresentationFormat>
  <Paragraphs>157</Paragraphs>
  <Slides>20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6" baseType="lpstr">
      <vt:lpstr>Arial</vt:lpstr>
      <vt:lpstr>Calibri</vt:lpstr>
      <vt:lpstr>Calibri Light</vt:lpstr>
      <vt:lpstr>Grotesque</vt:lpstr>
      <vt:lpstr>Grotesque Light</vt:lpstr>
      <vt:lpstr>Poppins Light</vt:lpstr>
      <vt:lpstr>Px Grotesk</vt:lpstr>
      <vt:lpstr>T3Font_35</vt:lpstr>
      <vt:lpstr>T3Font_36</vt:lpstr>
      <vt:lpstr>T3Font_37</vt:lpstr>
      <vt:lpstr>Univers 47 CondensedLight</vt:lpstr>
      <vt:lpstr>Univers LT Std 45 Light</vt:lpstr>
      <vt:lpstr>Wingdings</vt:lpstr>
      <vt:lpstr>ALTERMES 2021</vt:lpstr>
      <vt:lpstr>Office Theme</vt:lpstr>
      <vt:lpstr>Worksheet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Wissale Ennaciri</dc:creator>
  <cp:lastModifiedBy>Pierre Louis GUILLER</cp:lastModifiedBy>
  <cp:revision>82</cp:revision>
  <dcterms:created xsi:type="dcterms:W3CDTF">2020-10-14T09:47:14Z</dcterms:created>
  <dcterms:modified xsi:type="dcterms:W3CDTF">2021-11-25T15:18:17Z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2020-10-14T00:00:00Z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2020-10-14T00:00:00Z</vt:filetime>
  </property>
  <property fmtid="{D5CDD505-2E9C-101B-9397-08002B2CF9AE}" pid="5" name="ContentTypeId">
    <vt:lpwstr>0x0101005EAD7198B9591449BF58716D5D518552</vt:lpwstr>
  </property>
  <property fmtid="{D5CDD505-2E9C-101B-9397-08002B2CF9AE}" pid="6" name="Order">
    <vt:r8>92400</vt:r8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</Properties>
</file>